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827" r:id="rId2"/>
    <p:sldId id="803" r:id="rId3"/>
    <p:sldId id="826" r:id="rId4"/>
    <p:sldId id="821" r:id="rId5"/>
    <p:sldId id="800" r:id="rId6"/>
    <p:sldId id="801" r:id="rId7"/>
    <p:sldId id="820" r:id="rId8"/>
    <p:sldId id="779" r:id="rId9"/>
  </p:sldIdLst>
  <p:sldSz cx="12192000" cy="6858000"/>
  <p:notesSz cx="6858000" cy="9144000"/>
  <p:defaultTextStyle>
    <a:defPPr>
      <a:defRPr lang="zh-CN"/>
    </a:defPPr>
    <a:lvl1pPr algn="l" rtl="0" fontAlgn="base">
      <a:spcBef>
        <a:spcPct val="20000"/>
      </a:spcBef>
      <a:spcAft>
        <a:spcPct val="0"/>
      </a:spcAft>
      <a:defRPr kumimoji="1" sz="1400" b="1" kern="1200">
        <a:solidFill>
          <a:srgbClr val="000066"/>
        </a:solidFill>
        <a:latin typeface="Times New Roman" pitchFamily="18" charset="0"/>
        <a:ea typeface="宋体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kumimoji="1" sz="1400" b="1" kern="1200">
        <a:solidFill>
          <a:srgbClr val="000066"/>
        </a:solidFill>
        <a:latin typeface="Times New Roman" pitchFamily="18" charset="0"/>
        <a:ea typeface="宋体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kumimoji="1" sz="1400" b="1" kern="1200">
        <a:solidFill>
          <a:srgbClr val="000066"/>
        </a:solidFill>
        <a:latin typeface="Times New Roman" pitchFamily="18" charset="0"/>
        <a:ea typeface="宋体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kumimoji="1" sz="1400" b="1" kern="1200">
        <a:solidFill>
          <a:srgbClr val="000066"/>
        </a:solidFill>
        <a:latin typeface="Times New Roman" pitchFamily="18" charset="0"/>
        <a:ea typeface="宋体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kumimoji="1" sz="1400" b="1" kern="1200">
        <a:solidFill>
          <a:srgbClr val="000066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kumimoji="1" sz="1400" b="1" kern="1200">
        <a:solidFill>
          <a:srgbClr val="000066"/>
        </a:solidFill>
        <a:latin typeface="Times New Roman" pitchFamily="18" charset="0"/>
        <a:ea typeface="宋体" charset="-122"/>
        <a:cs typeface="+mn-cs"/>
      </a:defRPr>
    </a:lvl6pPr>
    <a:lvl7pPr marL="2743200" algn="l" defTabSz="914400" rtl="0" eaLnBrk="1" latinLnBrk="0" hangingPunct="1">
      <a:defRPr kumimoji="1" sz="1400" b="1" kern="1200">
        <a:solidFill>
          <a:srgbClr val="000066"/>
        </a:solidFill>
        <a:latin typeface="Times New Roman" pitchFamily="18" charset="0"/>
        <a:ea typeface="宋体" charset="-122"/>
        <a:cs typeface="+mn-cs"/>
      </a:defRPr>
    </a:lvl7pPr>
    <a:lvl8pPr marL="3200400" algn="l" defTabSz="914400" rtl="0" eaLnBrk="1" latinLnBrk="0" hangingPunct="1">
      <a:defRPr kumimoji="1" sz="1400" b="1" kern="1200">
        <a:solidFill>
          <a:srgbClr val="000066"/>
        </a:solidFill>
        <a:latin typeface="Times New Roman" pitchFamily="18" charset="0"/>
        <a:ea typeface="宋体" charset="-122"/>
        <a:cs typeface="+mn-cs"/>
      </a:defRPr>
    </a:lvl8pPr>
    <a:lvl9pPr marL="3657600" algn="l" defTabSz="914400" rtl="0" eaLnBrk="1" latinLnBrk="0" hangingPunct="1">
      <a:defRPr kumimoji="1" sz="1400" b="1" kern="1200">
        <a:solidFill>
          <a:srgbClr val="000066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D" initials="DD" lastIdx="3" clrIdx="0">
    <p:extLst>
      <p:ext uri="{19B8F6BF-5375-455C-9EA6-DF929625EA0E}">
        <p15:presenceInfo xmlns:p15="http://schemas.microsoft.com/office/powerpoint/2012/main" userId="d77a083d03f788e9" providerId="Windows Live"/>
      </p:ext>
    </p:extLst>
  </p:cmAuthor>
  <p:cmAuthor id="2" name="Mark" initials="M" lastIdx="22" clrIdx="1">
    <p:extLst>
      <p:ext uri="{19B8F6BF-5375-455C-9EA6-DF929625EA0E}">
        <p15:presenceInfo xmlns:p15="http://schemas.microsoft.com/office/powerpoint/2012/main" userId="Mark" providerId="None"/>
      </p:ext>
    </p:extLst>
  </p:cmAuthor>
  <p:cmAuthor id="3" name="ning junqing" initials="nj" lastIdx="27" clrIdx="2">
    <p:extLst>
      <p:ext uri="{19B8F6BF-5375-455C-9EA6-DF929625EA0E}">
        <p15:presenceInfo xmlns:p15="http://schemas.microsoft.com/office/powerpoint/2012/main" userId="d03e233e3d4ddef4" providerId="Windows Live"/>
      </p:ext>
    </p:extLst>
  </p:cmAuthor>
  <p:cmAuthor id="4" name="Gao Yan" initials="GY" lastIdx="10" clrIdx="3">
    <p:extLst>
      <p:ext uri="{19B8F6BF-5375-455C-9EA6-DF929625EA0E}">
        <p15:presenceInfo xmlns:p15="http://schemas.microsoft.com/office/powerpoint/2012/main" userId="bbf2b456ad41d85b" providerId="Windows Live"/>
      </p:ext>
    </p:extLst>
  </p:cmAuthor>
  <p:cmAuthor id="5" name="DELL" initials="D" lastIdx="1" clrIdx="4">
    <p:extLst>
      <p:ext uri="{19B8F6BF-5375-455C-9EA6-DF929625EA0E}">
        <p15:presenceInfo xmlns:p15="http://schemas.microsoft.com/office/powerpoint/2012/main" userId="e46ef12d12e810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1FF"/>
    <a:srgbClr val="000066"/>
    <a:srgbClr val="42428E"/>
    <a:srgbClr val="DAE8FC"/>
    <a:srgbClr val="FFF2CC"/>
    <a:srgbClr val="DDBD5D"/>
    <a:srgbClr val="F1CC60"/>
    <a:srgbClr val="97C7FB"/>
    <a:srgbClr val="FFFFFF"/>
    <a:srgbClr val="3262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D41028-94C8-47CA-A3D3-7ECF0A57C6DE}" v="153" dt="2021-03-01T14:12:46.9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6357" autoAdjust="0"/>
  </p:normalViewPr>
  <p:slideViewPr>
    <p:cSldViewPr>
      <p:cViewPr varScale="1">
        <p:scale>
          <a:sx n="90" d="100"/>
          <a:sy n="90" d="100"/>
        </p:scale>
        <p:origin x="18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C405C64E-1BAD-4B24-8C23-5949934EFED5}" type="datetimeFigureOut">
              <a:rPr lang="zh-CN" altLang="en-US"/>
              <a:pPr>
                <a:defRPr/>
              </a:pPr>
              <a:t>2021/7/2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63078165-AF69-4E0D-B3EB-0AE93B8081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9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Tx/>
              <a:buChar char="•"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Char char="•"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Tx/>
              <a:buChar char="•"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Char char="•"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DA9C86C-04CD-4074-9871-042C4B7BFE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87814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A9C86C-04CD-4074-9871-042C4B7BFE05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A9C86C-04CD-4074-9871-042C4B7BFE05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A9C86C-04CD-4074-9871-042C4B7BFE05}" type="slidenum">
              <a:rPr lang="en-US" altLang="zh-CN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A9C86C-04CD-4074-9871-042C4B7BFE05}" type="slidenum">
              <a:rPr lang="en-US" altLang="zh-CN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</a:t>
            </a:r>
            <a:r>
              <a:rPr lang="en-US" altLang="zh-CN" dirty="0" err="1"/>
              <a:t>Modelica</a:t>
            </a:r>
            <a:r>
              <a:rPr lang="zh-CN" altLang="en-US" dirty="0"/>
              <a:t>是其中一种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Sysml</a:t>
            </a:r>
            <a:r>
              <a:rPr lang="zh-CN" altLang="en-US" dirty="0"/>
              <a:t>是其中一种</a:t>
            </a: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当前的需求，昨天跟</a:t>
            </a:r>
            <a:r>
              <a:rPr lang="en-US" altLang="zh-CN" dirty="0"/>
              <a:t>305</a:t>
            </a:r>
            <a:r>
              <a:rPr lang="zh-CN" altLang="en-US" dirty="0"/>
              <a:t>赵江老师组里的学生交流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A9C86C-04CD-4074-9871-042C4B7BFE0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374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语言的怎样实现全流程性</a:t>
            </a:r>
            <a:endParaRPr lang="en-US" altLang="zh-CN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语言，最后要做成类似</a:t>
            </a:r>
            <a:r>
              <a:rPr lang="en-US" altLang="zh-CN" dirty="0" err="1">
                <a:solidFill>
                  <a:schemeClr val="tx1"/>
                </a:solidFill>
              </a:rPr>
              <a:t>matlab</a:t>
            </a:r>
            <a:r>
              <a:rPr lang="zh-CN" altLang="en-US" dirty="0">
                <a:solidFill>
                  <a:schemeClr val="tx1"/>
                </a:solidFill>
              </a:rPr>
              <a:t>的一套东西。有自己的语言体系，也有集成开发环境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A9C86C-04CD-4074-9871-042C4B7BFE0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703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A9C86C-04CD-4074-9871-042C4B7BFE0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2046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注意后面讲的</a:t>
            </a:r>
            <a:r>
              <a:rPr lang="en-US" altLang="zh-CN" dirty="0"/>
              <a:t>X</a:t>
            </a:r>
            <a:r>
              <a:rPr lang="zh-CN" altLang="en-US" dirty="0"/>
              <a:t>语言，仅仅是针对物理建建模层面了。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A9C86C-04CD-4074-9871-042C4B7BFE0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7241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7"/>
          <p:cNvSpPr>
            <a:spLocks noChangeShapeType="1"/>
          </p:cNvSpPr>
          <p:nvPr userDrawn="1"/>
        </p:nvSpPr>
        <p:spPr bwMode="auto">
          <a:xfrm flipV="1">
            <a:off x="2351584" y="916921"/>
            <a:ext cx="2827040" cy="7657"/>
          </a:xfrm>
          <a:prstGeom prst="line">
            <a:avLst/>
          </a:prstGeom>
          <a:noFill/>
          <a:ln w="50800">
            <a:solidFill>
              <a:schemeClr val="accent2">
                <a:alpha val="3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dirty="0"/>
          </a:p>
        </p:txBody>
      </p:sp>
      <p:sp>
        <p:nvSpPr>
          <p:cNvPr id="9594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8344" y="1853645"/>
            <a:ext cx="10363200" cy="14700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9594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841" y="246897"/>
            <a:ext cx="1362206" cy="134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ine 7">
            <a:extLst>
              <a:ext uri="{FF2B5EF4-FFF2-40B4-BE49-F238E27FC236}">
                <a16:creationId xmlns:a16="http://schemas.microsoft.com/office/drawing/2014/main" id="{184F63F9-70C1-4504-A83E-598C72129C16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7028082" y="924578"/>
            <a:ext cx="2827040" cy="7657"/>
          </a:xfrm>
          <a:prstGeom prst="line">
            <a:avLst/>
          </a:prstGeom>
          <a:noFill/>
          <a:ln w="50800">
            <a:solidFill>
              <a:schemeClr val="accent2">
                <a:alpha val="3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dirty="0"/>
          </a:p>
        </p:txBody>
      </p:sp>
      <p:pic>
        <p:nvPicPr>
          <p:cNvPr id="11" name="Picture 2" descr="自动化科学与电气工程学院中文站">
            <a:extLst>
              <a:ext uri="{FF2B5EF4-FFF2-40B4-BE49-F238E27FC236}">
                <a16:creationId xmlns:a16="http://schemas.microsoft.com/office/drawing/2014/main" id="{849BF84A-48AA-46ED-A80E-E35823E2BC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6021288"/>
            <a:ext cx="2355688" cy="42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8327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98781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Line 9"/>
          <p:cNvSpPr>
            <a:spLocks noChangeShapeType="1"/>
          </p:cNvSpPr>
          <p:nvPr/>
        </p:nvSpPr>
        <p:spPr bwMode="auto">
          <a:xfrm flipV="1">
            <a:off x="1320800" y="1052733"/>
            <a:ext cx="9550400" cy="0"/>
          </a:xfrm>
          <a:prstGeom prst="line">
            <a:avLst/>
          </a:prstGeom>
          <a:noFill/>
          <a:ln w="50800">
            <a:solidFill>
              <a:schemeClr val="accent2">
                <a:alpha val="3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21672"/>
            <a:ext cx="854269" cy="83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</p:sldLayoutIdLst>
  <p:transition/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0066"/>
          </a:solidFill>
          <a:latin typeface="Times New Roman" pitchFamily="18" charset="0"/>
          <a:ea typeface="楷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0066"/>
          </a:solidFill>
          <a:latin typeface="Times New Roman" pitchFamily="18" charset="0"/>
          <a:ea typeface="楷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0066"/>
          </a:solidFill>
          <a:latin typeface="Times New Roman" pitchFamily="18" charset="0"/>
          <a:ea typeface="楷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0066"/>
          </a:solidFill>
          <a:latin typeface="Times New Roman" pitchFamily="18" charset="0"/>
          <a:ea typeface="楷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000066"/>
          </a:solidFill>
          <a:latin typeface="Times New Roman" pitchFamily="18" charset="0"/>
          <a:ea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000066"/>
          </a:solidFill>
          <a:latin typeface="Times New Roman" pitchFamily="18" charset="0"/>
          <a:ea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000066"/>
          </a:solidFill>
          <a:latin typeface="Times New Roman" pitchFamily="18" charset="0"/>
          <a:ea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000066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800" b="1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7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tags" Target="../tags/tag14.xml"/><Relationship Id="rId16" Type="http://schemas.openxmlformats.org/officeDocument/2006/relationships/image" Target="../media/image2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0.png"/><Relationship Id="rId5" Type="http://schemas.openxmlformats.org/officeDocument/2006/relationships/tags" Target="../tags/tag17.xml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19" Type="http://schemas.openxmlformats.org/officeDocument/2006/relationships/image" Target="../media/image28.svg"/><Relationship Id="rId4" Type="http://schemas.openxmlformats.org/officeDocument/2006/relationships/tags" Target="../tags/tag16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95073" y="404664"/>
            <a:ext cx="46526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复杂产品建模仿真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复杂产品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13815" y="1232535"/>
            <a:ext cx="9565005" cy="521970"/>
          </a:xfrm>
          <a:prstGeom prst="rect">
            <a:avLst/>
          </a:prstGeom>
          <a:solidFill>
            <a:srgbClr val="DAE8FC"/>
          </a:solidFill>
          <a:ln>
            <a:solidFill>
              <a:schemeClr val="accent2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复杂产品是指研发成本高、规模大、技术含量高、单件或小批量定制化、集成度高的的大型产品、系统或基础设施。它包括大型通讯系统、航空航天系统、大型船只、电力网络控制系统、高速列车、大型武器装备等。</a:t>
            </a:r>
          </a:p>
        </p:txBody>
      </p:sp>
      <p:sp>
        <p:nvSpPr>
          <p:cNvPr id="87" name="矩形 86"/>
          <p:cNvSpPr/>
          <p:nvPr/>
        </p:nvSpPr>
        <p:spPr>
          <a:xfrm>
            <a:off x="5238750" y="3281950"/>
            <a:ext cx="2071687" cy="2123402"/>
          </a:xfrm>
          <a:prstGeom prst="rect">
            <a:avLst/>
          </a:prstGeom>
          <a:ln w="38100">
            <a:solidFill>
              <a:srgbClr val="304E89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431800" indent="-26670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强不确定</a:t>
            </a:r>
            <a:endParaRPr lang="en-US" altLang="zh-CN" sz="2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31800" indent="-26670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非线性</a:t>
            </a:r>
            <a:endParaRPr lang="en-US" altLang="zh-CN" sz="2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31800" indent="-26670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不断演化</a:t>
            </a:r>
            <a:endParaRPr lang="en-US" altLang="zh-CN" sz="2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31800" indent="-266700" fontAlgn="base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涌现性</a:t>
            </a:r>
            <a:endParaRPr lang="en-US" altLang="zh-CN" sz="22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9" name="左大括号 88"/>
          <p:cNvSpPr/>
          <p:nvPr/>
        </p:nvSpPr>
        <p:spPr>
          <a:xfrm>
            <a:off x="7739064" y="2646998"/>
            <a:ext cx="428625" cy="37861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/>
          </a:p>
        </p:txBody>
      </p:sp>
      <p:sp>
        <p:nvSpPr>
          <p:cNvPr id="90" name="右箭头 89"/>
          <p:cNvSpPr/>
          <p:nvPr/>
        </p:nvSpPr>
        <p:spPr>
          <a:xfrm>
            <a:off x="7310438" y="4305935"/>
            <a:ext cx="64293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/>
          </a:p>
        </p:txBody>
      </p:sp>
      <p:sp>
        <p:nvSpPr>
          <p:cNvPr id="100" name="左大括号 99"/>
          <p:cNvSpPr/>
          <p:nvPr/>
        </p:nvSpPr>
        <p:spPr>
          <a:xfrm flipH="1">
            <a:off x="4381501" y="2646998"/>
            <a:ext cx="428625" cy="37861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/>
          </a:p>
        </p:txBody>
      </p:sp>
      <p:sp>
        <p:nvSpPr>
          <p:cNvPr id="102" name="右箭头 101"/>
          <p:cNvSpPr/>
          <p:nvPr/>
        </p:nvSpPr>
        <p:spPr>
          <a:xfrm flipH="1">
            <a:off x="4595813" y="4290060"/>
            <a:ext cx="64293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/>
          </a:p>
        </p:txBody>
      </p:sp>
      <p:pic>
        <p:nvPicPr>
          <p:cNvPr id="9230" name="Picture 2" descr="Missil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95" y="5144505"/>
            <a:ext cx="2643188" cy="157163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33" name="图片 19" descr="0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190" y="3497972"/>
            <a:ext cx="2214563" cy="150020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34" name="图片 21" descr="动-真实-1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126" y="1854322"/>
            <a:ext cx="2214563" cy="157164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38" name="Picture 29" descr="C:\Users\飞鸟镜花水月\Desktop\u=344908582,604696876&amp;fm=214&amp;gp=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112" y="5076324"/>
            <a:ext cx="2214563" cy="157163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39" name="Picture 30" descr="C:\Users\飞鸟镜花水月\Desktop\图片1_meitu_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3907" y="3558618"/>
            <a:ext cx="2623446" cy="157163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4804" y="1854159"/>
            <a:ext cx="2614625" cy="160476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95073" y="404664"/>
            <a:ext cx="6136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复杂产品建模仿真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复杂产品研制挑战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862372" y="2421117"/>
            <a:ext cx="938981" cy="2800336"/>
            <a:chOff x="7331356" y="2248315"/>
            <a:chExt cx="938981" cy="2800336"/>
          </a:xfrm>
        </p:grpSpPr>
        <p:sp>
          <p:nvSpPr>
            <p:cNvPr id="5" name="圆角矩形 4"/>
            <p:cNvSpPr/>
            <p:nvPr/>
          </p:nvSpPr>
          <p:spPr>
            <a:xfrm>
              <a:off x="7331356" y="2248315"/>
              <a:ext cx="938981" cy="356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4765A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系统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7331356" y="2859386"/>
              <a:ext cx="938981" cy="356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子系统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331356" y="3470457"/>
              <a:ext cx="938981" cy="356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设备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7331356" y="4081528"/>
              <a:ext cx="938981" cy="356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组件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331356" y="4692599"/>
              <a:ext cx="938981" cy="356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零部件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85786" y="2329463"/>
            <a:ext cx="1008102" cy="2983644"/>
            <a:chOff x="954771" y="2284513"/>
            <a:chExt cx="1008102" cy="2983644"/>
          </a:xfrm>
        </p:grpSpPr>
        <p:sp>
          <p:nvSpPr>
            <p:cNvPr id="22" name="圆角矩形 31"/>
            <p:cNvSpPr/>
            <p:nvPr/>
          </p:nvSpPr>
          <p:spPr>
            <a:xfrm>
              <a:off x="954771" y="2284513"/>
              <a:ext cx="1008102" cy="3198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气动</a:t>
              </a:r>
            </a:p>
          </p:txBody>
        </p:sp>
        <p:sp>
          <p:nvSpPr>
            <p:cNvPr id="23" name="圆角矩形 31"/>
            <p:cNvSpPr/>
            <p:nvPr/>
          </p:nvSpPr>
          <p:spPr>
            <a:xfrm>
              <a:off x="954771" y="2817271"/>
              <a:ext cx="1008102" cy="3198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动力</a:t>
              </a:r>
            </a:p>
          </p:txBody>
        </p:sp>
        <p:sp>
          <p:nvSpPr>
            <p:cNvPr id="24" name="圆角矩形 31"/>
            <p:cNvSpPr/>
            <p:nvPr/>
          </p:nvSpPr>
          <p:spPr>
            <a:xfrm>
              <a:off x="954771" y="3350029"/>
              <a:ext cx="1008102" cy="3198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弹道</a:t>
              </a:r>
            </a:p>
          </p:txBody>
        </p:sp>
        <p:sp>
          <p:nvSpPr>
            <p:cNvPr id="25" name="圆角矩形 31"/>
            <p:cNvSpPr/>
            <p:nvPr/>
          </p:nvSpPr>
          <p:spPr>
            <a:xfrm>
              <a:off x="954771" y="3882787"/>
              <a:ext cx="1008102" cy="3198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控制</a:t>
              </a:r>
            </a:p>
          </p:txBody>
        </p:sp>
        <p:sp>
          <p:nvSpPr>
            <p:cNvPr id="26" name="圆角矩形 31"/>
            <p:cNvSpPr/>
            <p:nvPr/>
          </p:nvSpPr>
          <p:spPr>
            <a:xfrm>
              <a:off x="954771" y="4415545"/>
              <a:ext cx="1008102" cy="3198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结构</a:t>
              </a:r>
            </a:p>
          </p:txBody>
        </p:sp>
        <p:sp>
          <p:nvSpPr>
            <p:cNvPr id="27" name="圆角矩形 31"/>
            <p:cNvSpPr/>
            <p:nvPr/>
          </p:nvSpPr>
          <p:spPr>
            <a:xfrm>
              <a:off x="954771" y="4948303"/>
              <a:ext cx="1008102" cy="3198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zh-CN" altLang="en-US" sz="1800" b="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电气</a:t>
              </a: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3793968" y="1753399"/>
            <a:ext cx="691932" cy="33280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</a:t>
            </a:r>
          </a:p>
        </p:txBody>
      </p:sp>
      <p:sp>
        <p:nvSpPr>
          <p:cNvPr id="33" name="圆角矩形 34"/>
          <p:cNvSpPr/>
          <p:nvPr/>
        </p:nvSpPr>
        <p:spPr>
          <a:xfrm>
            <a:off x="4799968" y="1765252"/>
            <a:ext cx="691932" cy="33280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</a:p>
        </p:txBody>
      </p:sp>
      <p:sp>
        <p:nvSpPr>
          <p:cNvPr id="34" name="圆角矩形 35"/>
          <p:cNvSpPr/>
          <p:nvPr/>
        </p:nvSpPr>
        <p:spPr>
          <a:xfrm>
            <a:off x="5805968" y="1753399"/>
            <a:ext cx="691932" cy="33280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制造</a:t>
            </a:r>
          </a:p>
        </p:txBody>
      </p:sp>
      <p:sp>
        <p:nvSpPr>
          <p:cNvPr id="35" name="圆角矩形 36"/>
          <p:cNvSpPr/>
          <p:nvPr/>
        </p:nvSpPr>
        <p:spPr>
          <a:xfrm>
            <a:off x="7817968" y="1765252"/>
            <a:ext cx="691932" cy="33280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运维</a:t>
            </a:r>
          </a:p>
        </p:txBody>
      </p:sp>
      <p:sp>
        <p:nvSpPr>
          <p:cNvPr id="37" name="圆角矩形 35"/>
          <p:cNvSpPr/>
          <p:nvPr/>
        </p:nvSpPr>
        <p:spPr>
          <a:xfrm>
            <a:off x="6811968" y="1753399"/>
            <a:ext cx="691932" cy="33280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b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</a:p>
        </p:txBody>
      </p:sp>
      <p:cxnSp>
        <p:nvCxnSpPr>
          <p:cNvPr id="10" name="直接箭头连接符 38"/>
          <p:cNvCxnSpPr/>
          <p:nvPr/>
        </p:nvCxnSpPr>
        <p:spPr>
          <a:xfrm>
            <a:off x="8862372" y="2166595"/>
            <a:ext cx="1" cy="3370680"/>
          </a:xfrm>
          <a:prstGeom prst="straightConnector1">
            <a:avLst/>
          </a:prstGeom>
          <a:ln w="57150">
            <a:solidFill>
              <a:srgbClr val="3856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90" y="2374741"/>
            <a:ext cx="2333036" cy="144824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71865" y="1052484"/>
            <a:ext cx="249215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覆盖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全流程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882390" y="2652251"/>
            <a:ext cx="513239" cy="2338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贯穿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全系统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733853" y="6217896"/>
            <a:ext cx="316234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支持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多主体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796358" y="2652251"/>
            <a:ext cx="483219" cy="2338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5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涉及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多学科</a:t>
            </a:r>
          </a:p>
        </p:txBody>
      </p:sp>
      <p:cxnSp>
        <p:nvCxnSpPr>
          <p:cNvPr id="21" name="直接箭头连接符 32"/>
          <p:cNvCxnSpPr/>
          <p:nvPr/>
        </p:nvCxnSpPr>
        <p:spPr>
          <a:xfrm flipV="1">
            <a:off x="3479521" y="2088740"/>
            <a:ext cx="0" cy="3448539"/>
          </a:xfrm>
          <a:prstGeom prst="straightConnector1">
            <a:avLst/>
          </a:prstGeom>
          <a:ln w="57150">
            <a:solidFill>
              <a:srgbClr val="3856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24"/>
          <p:cNvCxnSpPr/>
          <p:nvPr/>
        </p:nvCxnSpPr>
        <p:spPr>
          <a:xfrm>
            <a:off x="3719737" y="2091056"/>
            <a:ext cx="5012087" cy="0"/>
          </a:xfrm>
          <a:prstGeom prst="straightConnector1">
            <a:avLst/>
          </a:prstGeom>
          <a:ln w="57150">
            <a:solidFill>
              <a:srgbClr val="3856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9"/>
          <a:stretch>
            <a:fillRect/>
          </a:stretch>
        </p:blipFill>
        <p:spPr>
          <a:xfrm>
            <a:off x="6331505" y="4015424"/>
            <a:ext cx="2265731" cy="1449340"/>
          </a:xfrm>
          <a:prstGeom prst="rect">
            <a:avLst/>
          </a:prstGeom>
        </p:spPr>
      </p:pic>
      <p:pic>
        <p:nvPicPr>
          <p:cNvPr id="38" name="Picture 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14986" b="17089"/>
          <a:stretch>
            <a:fillRect/>
          </a:stretch>
        </p:blipFill>
        <p:spPr bwMode="auto">
          <a:xfrm>
            <a:off x="6326279" y="2374741"/>
            <a:ext cx="2265730" cy="144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9"/>
          <p:cNvPicPr>
            <a:picLocks noChangeAspect="1"/>
          </p:cNvPicPr>
          <p:nvPr/>
        </p:nvPicPr>
        <p:blipFill rotWithShape="1">
          <a:blip r:embed="rId6"/>
          <a:srcRect b="8205"/>
          <a:stretch>
            <a:fillRect/>
          </a:stretch>
        </p:blipFill>
        <p:spPr>
          <a:xfrm>
            <a:off x="3761591" y="4008646"/>
            <a:ext cx="2333035" cy="1448242"/>
          </a:xfrm>
          <a:prstGeom prst="rect">
            <a:avLst/>
          </a:prstGeom>
        </p:spPr>
      </p:pic>
      <p:sp>
        <p:nvSpPr>
          <p:cNvPr id="45" name="矩形: 圆角 8"/>
          <p:cNvSpPr/>
          <p:nvPr/>
        </p:nvSpPr>
        <p:spPr>
          <a:xfrm>
            <a:off x="3350433" y="5719783"/>
            <a:ext cx="5951692" cy="437808"/>
          </a:xfrm>
          <a:prstGeom prst="roundRect">
            <a:avLst>
              <a:gd name="adj" fmla="val 15074"/>
            </a:avLst>
          </a:prstGeom>
          <a:solidFill>
            <a:srgbClr val="CCECFF"/>
          </a:solidFill>
          <a:ln w="19050">
            <a:solidFill>
              <a:srgbClr val="0099FF"/>
            </a:solidFill>
            <a:prstDash val="solid"/>
            <a:tailEnd type="none"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tlCol="0" anchor="ctr">
            <a:noAutofit/>
          </a:bodyPr>
          <a:lstStyle/>
          <a:p>
            <a:pPr marL="138430" lvl="1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全系统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由十多个骨干厂所，数百家协作单位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承担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95073" y="404664"/>
            <a:ext cx="60826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复杂产品建模仿真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复杂产品研制方法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24020" y="1124585"/>
            <a:ext cx="3481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DBSE--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基于文档的系统工程</a:t>
            </a:r>
          </a:p>
        </p:txBody>
      </p:sp>
      <p:sp>
        <p:nvSpPr>
          <p:cNvPr id="14" name="平行四边形 13"/>
          <p:cNvSpPr/>
          <p:nvPr/>
        </p:nvSpPr>
        <p:spPr bwMode="auto">
          <a:xfrm flipH="1">
            <a:off x="4799465" y="2012764"/>
            <a:ext cx="2953963" cy="4393514"/>
          </a:xfrm>
          <a:prstGeom prst="parallelogram">
            <a:avLst>
              <a:gd name="adj" fmla="val 58290"/>
            </a:avLst>
          </a:prstGeom>
          <a:solidFill>
            <a:srgbClr val="558ED5"/>
          </a:solidFill>
          <a:ln w="12700" cap="sq" algn="ctr">
            <a:noFill/>
            <a:miter lim="800000"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3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" name="平行四边形 14"/>
          <p:cNvSpPr/>
          <p:nvPr/>
        </p:nvSpPr>
        <p:spPr bwMode="auto">
          <a:xfrm flipH="1" flipV="1">
            <a:off x="8642287" y="2008001"/>
            <a:ext cx="3095629" cy="4393515"/>
          </a:xfrm>
          <a:prstGeom prst="parallelogram">
            <a:avLst>
              <a:gd name="adj" fmla="val 58615"/>
            </a:avLst>
          </a:prstGeom>
          <a:solidFill>
            <a:srgbClr val="558ED5"/>
          </a:solidFill>
          <a:ln w="12700" cap="sq" algn="ctr">
            <a:noFill/>
            <a:miter lim="800000"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3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 bwMode="auto">
          <a:xfrm>
            <a:off x="10271904" y="2238494"/>
            <a:ext cx="1347484" cy="369247"/>
          </a:xfrm>
          <a:prstGeom prst="rect">
            <a:avLst/>
          </a:prstGeom>
          <a:noFill/>
          <a:ln w="12700" cap="sq" algn="ctr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spc="60">
                <a:solidFill>
                  <a:schemeClr val="tx2"/>
                </a:solidFill>
                <a:latin typeface="Segoe UI" panose="020B0502040204020203" pitchFamily="34" charset="0"/>
                <a:ea typeface="微软雅黑" panose="020B0503020204020204" charset="-122"/>
                <a:cs typeface="Calibri" panose="020F0502020204030204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实物集成</a:t>
            </a:r>
          </a:p>
        </p:txBody>
      </p:sp>
      <p:sp>
        <p:nvSpPr>
          <p:cNvPr id="28" name="文本框 27"/>
          <p:cNvSpPr txBox="1"/>
          <p:nvPr/>
        </p:nvSpPr>
        <p:spPr bwMode="auto">
          <a:xfrm>
            <a:off x="4996386" y="2214981"/>
            <a:ext cx="1177429" cy="369247"/>
          </a:xfrm>
          <a:prstGeom prst="rect">
            <a:avLst/>
          </a:prstGeom>
          <a:noFill/>
          <a:ln w="12700" cap="sq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spc="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系统设计</a:t>
            </a:r>
          </a:p>
        </p:txBody>
      </p:sp>
      <p:sp>
        <p:nvSpPr>
          <p:cNvPr id="29" name="任意多边形 73"/>
          <p:cNvSpPr/>
          <p:nvPr/>
        </p:nvSpPr>
        <p:spPr bwMode="auto">
          <a:xfrm>
            <a:off x="5136662" y="2749193"/>
            <a:ext cx="1345888" cy="576129"/>
          </a:xfrm>
          <a:custGeom>
            <a:avLst/>
            <a:gdLst>
              <a:gd name="connsiteX0" fmla="*/ 0 w 1347553"/>
              <a:gd name="connsiteY0" fmla="*/ 0 h 576000"/>
              <a:gd name="connsiteX1" fmla="*/ 1100892 w 1347553"/>
              <a:gd name="connsiteY1" fmla="*/ 0 h 576000"/>
              <a:gd name="connsiteX2" fmla="*/ 1347553 w 1347553"/>
              <a:gd name="connsiteY2" fmla="*/ 576000 h 576000"/>
              <a:gd name="connsiteX3" fmla="*/ 246660 w 1347553"/>
              <a:gd name="connsiteY3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7553" h="576000">
                <a:moveTo>
                  <a:pt x="0" y="0"/>
                </a:moveTo>
                <a:lnTo>
                  <a:pt x="1100892" y="0"/>
                </a:lnTo>
                <a:lnTo>
                  <a:pt x="1347553" y="576000"/>
                </a:lnTo>
                <a:lnTo>
                  <a:pt x="246660" y="576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需求分析</a:t>
            </a:r>
            <a:b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</a:b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与规格定义</a:t>
            </a:r>
          </a:p>
        </p:txBody>
      </p:sp>
      <p:sp>
        <p:nvSpPr>
          <p:cNvPr id="30" name="任意多边形 74"/>
          <p:cNvSpPr/>
          <p:nvPr/>
        </p:nvSpPr>
        <p:spPr bwMode="auto">
          <a:xfrm>
            <a:off x="5477250" y="3623703"/>
            <a:ext cx="1345888" cy="576130"/>
          </a:xfrm>
          <a:custGeom>
            <a:avLst/>
            <a:gdLst>
              <a:gd name="connsiteX0" fmla="*/ 0 w 1347553"/>
              <a:gd name="connsiteY0" fmla="*/ 0 h 576000"/>
              <a:gd name="connsiteX1" fmla="*/ 1100893 w 1347553"/>
              <a:gd name="connsiteY1" fmla="*/ 0 h 576000"/>
              <a:gd name="connsiteX2" fmla="*/ 1347553 w 1347553"/>
              <a:gd name="connsiteY2" fmla="*/ 576000 h 576000"/>
              <a:gd name="connsiteX3" fmla="*/ 246660 w 1347553"/>
              <a:gd name="connsiteY3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7553" h="576000">
                <a:moveTo>
                  <a:pt x="0" y="0"/>
                </a:moveTo>
                <a:lnTo>
                  <a:pt x="1100893" y="0"/>
                </a:lnTo>
                <a:lnTo>
                  <a:pt x="1347553" y="576000"/>
                </a:lnTo>
                <a:lnTo>
                  <a:pt x="246660" y="576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系统功能</a:t>
            </a:r>
            <a:br>
              <a:rPr lang="en-US" altLang="zh-CN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</a:br>
            <a:r>
              <a:rPr lang="zh-CN" altLang="en-US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与架构设计</a:t>
            </a:r>
          </a:p>
        </p:txBody>
      </p:sp>
      <p:sp>
        <p:nvSpPr>
          <p:cNvPr id="31" name="任意多边形 75"/>
          <p:cNvSpPr/>
          <p:nvPr/>
        </p:nvSpPr>
        <p:spPr bwMode="auto">
          <a:xfrm>
            <a:off x="5834628" y="4498213"/>
            <a:ext cx="1339540" cy="576129"/>
          </a:xfrm>
          <a:custGeom>
            <a:avLst/>
            <a:gdLst>
              <a:gd name="connsiteX0" fmla="*/ 0 w 1340677"/>
              <a:gd name="connsiteY0" fmla="*/ 0 h 576000"/>
              <a:gd name="connsiteX1" fmla="*/ 1100893 w 1340677"/>
              <a:gd name="connsiteY1" fmla="*/ 0 h 576000"/>
              <a:gd name="connsiteX2" fmla="*/ 1340677 w 1340677"/>
              <a:gd name="connsiteY2" fmla="*/ 559942 h 576000"/>
              <a:gd name="connsiteX3" fmla="*/ 1340677 w 1340677"/>
              <a:gd name="connsiteY3" fmla="*/ 576000 h 576000"/>
              <a:gd name="connsiteX4" fmla="*/ 246661 w 1340677"/>
              <a:gd name="connsiteY4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0677" h="576000">
                <a:moveTo>
                  <a:pt x="0" y="0"/>
                </a:moveTo>
                <a:lnTo>
                  <a:pt x="1100893" y="0"/>
                </a:lnTo>
                <a:lnTo>
                  <a:pt x="1340677" y="559942"/>
                </a:lnTo>
                <a:lnTo>
                  <a:pt x="1340677" y="576000"/>
                </a:lnTo>
                <a:lnTo>
                  <a:pt x="246661" y="576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子系统设计</a:t>
            </a:r>
          </a:p>
        </p:txBody>
      </p:sp>
      <p:cxnSp>
        <p:nvCxnSpPr>
          <p:cNvPr id="40" name="直接箭头连接符 39"/>
          <p:cNvCxnSpPr/>
          <p:nvPr/>
        </p:nvCxnSpPr>
        <p:spPr bwMode="auto">
          <a:xfrm>
            <a:off x="5918473" y="3328496"/>
            <a:ext cx="119035" cy="29520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 bwMode="auto">
          <a:xfrm>
            <a:off x="6302559" y="4195070"/>
            <a:ext cx="120622" cy="29520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 bwMode="auto">
          <a:xfrm>
            <a:off x="6672361" y="5071168"/>
            <a:ext cx="120622" cy="29520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任意多边形 115"/>
          <p:cNvSpPr/>
          <p:nvPr/>
        </p:nvSpPr>
        <p:spPr bwMode="auto">
          <a:xfrm flipH="1">
            <a:off x="10010126" y="2757128"/>
            <a:ext cx="1347484" cy="575736"/>
          </a:xfrm>
          <a:custGeom>
            <a:avLst/>
            <a:gdLst>
              <a:gd name="T0" fmla="*/ 0 w 1347553"/>
              <a:gd name="T1" fmla="*/ 0 h 576000"/>
              <a:gd name="T2" fmla="*/ 1100892 w 1347553"/>
              <a:gd name="T3" fmla="*/ 0 h 576000"/>
              <a:gd name="T4" fmla="*/ 1347553 w 1347553"/>
              <a:gd name="T5" fmla="*/ 576000 h 576000"/>
              <a:gd name="T6" fmla="*/ 246660 w 1347553"/>
              <a:gd name="T7" fmla="*/ 576000 h 576000"/>
              <a:gd name="T8" fmla="*/ 0 60000 65536"/>
              <a:gd name="T9" fmla="*/ 0 60000 65536"/>
              <a:gd name="T10" fmla="*/ 0 60000 65536"/>
              <a:gd name="T11" fmla="*/ 0 60000 65536"/>
              <a:gd name="T12" fmla="*/ 0 w 1347553"/>
              <a:gd name="T13" fmla="*/ 0 h 576000"/>
              <a:gd name="T14" fmla="*/ 1347553 w 1347553"/>
              <a:gd name="T15" fmla="*/ 576000 h 57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7553" h="576000">
                <a:moveTo>
                  <a:pt x="0" y="0"/>
                </a:moveTo>
                <a:lnTo>
                  <a:pt x="1100892" y="0"/>
                </a:lnTo>
                <a:lnTo>
                  <a:pt x="1347553" y="576000"/>
                </a:lnTo>
                <a:lnTo>
                  <a:pt x="246660" y="5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系统集成</a:t>
            </a:r>
          </a:p>
        </p:txBody>
      </p:sp>
      <p:sp>
        <p:nvSpPr>
          <p:cNvPr id="44" name="任意多边形 116"/>
          <p:cNvSpPr/>
          <p:nvPr/>
        </p:nvSpPr>
        <p:spPr bwMode="auto">
          <a:xfrm flipH="1">
            <a:off x="9650169" y="3631442"/>
            <a:ext cx="1347476" cy="574542"/>
          </a:xfrm>
          <a:custGeom>
            <a:avLst/>
            <a:gdLst>
              <a:gd name="connsiteX0" fmla="*/ 0 w 1347553"/>
              <a:gd name="connsiteY0" fmla="*/ 0 h 576000"/>
              <a:gd name="connsiteX1" fmla="*/ 1100893 w 1347553"/>
              <a:gd name="connsiteY1" fmla="*/ 0 h 576000"/>
              <a:gd name="connsiteX2" fmla="*/ 1347553 w 1347553"/>
              <a:gd name="connsiteY2" fmla="*/ 576000 h 576000"/>
              <a:gd name="connsiteX3" fmla="*/ 246660 w 1347553"/>
              <a:gd name="connsiteY3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7553" h="576000">
                <a:moveTo>
                  <a:pt x="0" y="0"/>
                </a:moveTo>
                <a:lnTo>
                  <a:pt x="1100893" y="0"/>
                </a:lnTo>
                <a:lnTo>
                  <a:pt x="1347553" y="576000"/>
                </a:lnTo>
                <a:lnTo>
                  <a:pt x="246660" y="576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子系统集成</a:t>
            </a:r>
          </a:p>
        </p:txBody>
      </p:sp>
      <p:sp>
        <p:nvSpPr>
          <p:cNvPr id="46" name="任意多边形 117"/>
          <p:cNvSpPr/>
          <p:nvPr/>
        </p:nvSpPr>
        <p:spPr bwMode="auto">
          <a:xfrm flipH="1">
            <a:off x="9290213" y="4504561"/>
            <a:ext cx="1341127" cy="576129"/>
          </a:xfrm>
          <a:custGeom>
            <a:avLst/>
            <a:gdLst>
              <a:gd name="connsiteX0" fmla="*/ 0 w 1340677"/>
              <a:gd name="connsiteY0" fmla="*/ 0 h 576000"/>
              <a:gd name="connsiteX1" fmla="*/ 1100893 w 1340677"/>
              <a:gd name="connsiteY1" fmla="*/ 0 h 576000"/>
              <a:gd name="connsiteX2" fmla="*/ 1340677 w 1340677"/>
              <a:gd name="connsiteY2" fmla="*/ 559942 h 576000"/>
              <a:gd name="connsiteX3" fmla="*/ 1340677 w 1340677"/>
              <a:gd name="connsiteY3" fmla="*/ 576000 h 576000"/>
              <a:gd name="connsiteX4" fmla="*/ 246661 w 1340677"/>
              <a:gd name="connsiteY4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0677" h="576000">
                <a:moveTo>
                  <a:pt x="0" y="0"/>
                </a:moveTo>
                <a:lnTo>
                  <a:pt x="1100893" y="0"/>
                </a:lnTo>
                <a:lnTo>
                  <a:pt x="1340677" y="559942"/>
                </a:lnTo>
                <a:lnTo>
                  <a:pt x="1340677" y="576000"/>
                </a:lnTo>
                <a:lnTo>
                  <a:pt x="246661" y="576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零部件集成</a:t>
            </a:r>
          </a:p>
        </p:txBody>
      </p:sp>
      <p:cxnSp>
        <p:nvCxnSpPr>
          <p:cNvPr id="47" name="直接箭头连接符 46"/>
          <p:cNvCxnSpPr/>
          <p:nvPr/>
        </p:nvCxnSpPr>
        <p:spPr bwMode="auto">
          <a:xfrm flipH="1">
            <a:off x="10438378" y="3336432"/>
            <a:ext cx="120622" cy="295207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 bwMode="auto">
          <a:xfrm flipH="1">
            <a:off x="10105478" y="4201419"/>
            <a:ext cx="120622" cy="295207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 bwMode="auto">
          <a:xfrm flipH="1">
            <a:off x="9736191" y="5078053"/>
            <a:ext cx="120622" cy="295207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任意多边形 54"/>
          <p:cNvSpPr/>
          <p:nvPr/>
        </p:nvSpPr>
        <p:spPr bwMode="auto">
          <a:xfrm>
            <a:off x="6492949" y="5370621"/>
            <a:ext cx="3453593" cy="1035656"/>
          </a:xfrm>
          <a:custGeom>
            <a:avLst/>
            <a:gdLst>
              <a:gd name="connsiteX0" fmla="*/ 0 w 3722268"/>
              <a:gd name="connsiteY0" fmla="*/ 0 h 252000"/>
              <a:gd name="connsiteX1" fmla="*/ 3722268 w 3722268"/>
              <a:gd name="connsiteY1" fmla="*/ 0 h 252000"/>
              <a:gd name="connsiteX2" fmla="*/ 3617270 w 3722268"/>
              <a:gd name="connsiteY2" fmla="*/ 252000 h 252000"/>
              <a:gd name="connsiteX3" fmla="*/ 104999 w 3722268"/>
              <a:gd name="connsiteY3" fmla="*/ 25200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2268" h="252000">
                <a:moveTo>
                  <a:pt x="0" y="0"/>
                </a:moveTo>
                <a:lnTo>
                  <a:pt x="3722268" y="0"/>
                </a:lnTo>
                <a:lnTo>
                  <a:pt x="3617270" y="252000"/>
                </a:lnTo>
                <a:lnTo>
                  <a:pt x="104999" y="252000"/>
                </a:lnTo>
                <a:close/>
              </a:path>
            </a:pathLst>
          </a:custGeom>
          <a:solidFill>
            <a:srgbClr val="558ED5"/>
          </a:solidFill>
          <a:ln w="12700" cap="sq" algn="ctr">
            <a:noFill/>
            <a:miter lim="800000"/>
          </a:ln>
          <a:effectLst/>
        </p:spPr>
        <p:txBody>
          <a:bodyPr anchor="t"/>
          <a:lstStyle/>
          <a:p>
            <a:pPr algn="ctr" eaLnBrk="1" hangingPunct="1"/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1" name="文本框 5"/>
          <p:cNvSpPr txBox="1"/>
          <p:nvPr/>
        </p:nvSpPr>
        <p:spPr>
          <a:xfrm rot="20302765">
            <a:off x="6676834" y="2788907"/>
            <a:ext cx="468225" cy="132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ea typeface="黑体" panose="02010609060101010101" pitchFamily="49" charset="-122"/>
              </a:rPr>
              <a:t>文档</a:t>
            </a:r>
            <a:endParaRPr lang="en-US" altLang="zh-CN" sz="1600" b="0" dirty="0">
              <a:ea typeface="黑体" panose="02010609060101010101" pitchFamily="49" charset="-122"/>
            </a:endParaRPr>
          </a:p>
          <a:p>
            <a:endParaRPr lang="en-US" altLang="zh-CN" sz="1600" b="0" dirty="0">
              <a:ea typeface="黑体" panose="02010609060101010101" pitchFamily="49" charset="-122"/>
            </a:endParaRPr>
          </a:p>
          <a:p>
            <a:r>
              <a:rPr lang="zh-CN" altLang="en-US" sz="1600" b="0" dirty="0">
                <a:ea typeface="黑体" panose="02010609060101010101" pitchFamily="49" charset="-122"/>
              </a:rPr>
              <a:t>数据</a:t>
            </a:r>
          </a:p>
        </p:txBody>
      </p:sp>
      <p:sp>
        <p:nvSpPr>
          <p:cNvPr id="52" name="任意多边形 54"/>
          <p:cNvSpPr/>
          <p:nvPr/>
        </p:nvSpPr>
        <p:spPr bwMode="auto">
          <a:xfrm>
            <a:off x="6364195" y="5649984"/>
            <a:ext cx="3720239" cy="252354"/>
          </a:xfrm>
          <a:custGeom>
            <a:avLst/>
            <a:gdLst>
              <a:gd name="connsiteX0" fmla="*/ 0 w 3722268"/>
              <a:gd name="connsiteY0" fmla="*/ 0 h 252000"/>
              <a:gd name="connsiteX1" fmla="*/ 3722268 w 3722268"/>
              <a:gd name="connsiteY1" fmla="*/ 0 h 252000"/>
              <a:gd name="connsiteX2" fmla="*/ 3617270 w 3722268"/>
              <a:gd name="connsiteY2" fmla="*/ 252000 h 252000"/>
              <a:gd name="connsiteX3" fmla="*/ 104999 w 3722268"/>
              <a:gd name="connsiteY3" fmla="*/ 25200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2268" h="252000">
                <a:moveTo>
                  <a:pt x="0" y="0"/>
                </a:moveTo>
                <a:lnTo>
                  <a:pt x="3722268" y="0"/>
                </a:lnTo>
                <a:lnTo>
                  <a:pt x="3617270" y="252000"/>
                </a:lnTo>
                <a:lnTo>
                  <a:pt x="104999" y="252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sq" algn="ctr">
            <a:noFill/>
            <a:miter lim="800000"/>
          </a:ln>
          <a:effectLst/>
        </p:spPr>
        <p:txBody>
          <a:bodyPr anchor="ctr"/>
          <a:lstStyle/>
          <a:p>
            <a:pPr lvl="0" algn="ctr" eaLnBrk="1" hangingPunct="1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机、电、软产品设计与实现</a:t>
            </a:r>
          </a:p>
        </p:txBody>
      </p:sp>
      <p:sp>
        <p:nvSpPr>
          <p:cNvPr id="53" name="矩形 52"/>
          <p:cNvSpPr/>
          <p:nvPr/>
        </p:nvSpPr>
        <p:spPr bwMode="auto">
          <a:xfrm>
            <a:off x="4799465" y="1628800"/>
            <a:ext cx="6938452" cy="422177"/>
          </a:xfrm>
          <a:prstGeom prst="rect">
            <a:avLst/>
          </a:prstGeom>
          <a:solidFill>
            <a:srgbClr val="558ED5"/>
          </a:solidFill>
          <a:ln w="12700" cap="sq" algn="ctr">
            <a:noFill/>
            <a:miter lim="800000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spc="6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charset="-122"/>
                <a:cs typeface="Calibri" panose="020F0502020204030204" pitchFamily="34" charset="0"/>
              </a:rPr>
              <a:t>工程管理</a:t>
            </a:r>
          </a:p>
        </p:txBody>
      </p:sp>
      <p:cxnSp>
        <p:nvCxnSpPr>
          <p:cNvPr id="54" name="直接箭头连接符 53"/>
          <p:cNvCxnSpPr/>
          <p:nvPr/>
        </p:nvCxnSpPr>
        <p:spPr bwMode="auto">
          <a:xfrm>
            <a:off x="6290683" y="2415678"/>
            <a:ext cx="1052310" cy="2651243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 bwMode="auto">
          <a:xfrm flipH="1">
            <a:off x="9061143" y="2260721"/>
            <a:ext cx="1164956" cy="280519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文本框 77"/>
          <p:cNvSpPr txBox="1"/>
          <p:nvPr/>
        </p:nvSpPr>
        <p:spPr>
          <a:xfrm rot="1333207">
            <a:off x="9302093" y="3025983"/>
            <a:ext cx="468225" cy="1076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ea typeface="黑体" panose="02010609060101010101" pitchFamily="49" charset="-122"/>
              </a:rPr>
              <a:t>实物样机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189" y="2749193"/>
            <a:ext cx="903491" cy="57410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392" y="3641032"/>
            <a:ext cx="884940" cy="628573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513" y="4528035"/>
            <a:ext cx="855200" cy="628572"/>
          </a:xfrm>
          <a:prstGeom prst="rect">
            <a:avLst/>
          </a:prstGeom>
        </p:spPr>
      </p:pic>
      <p:sp>
        <p:nvSpPr>
          <p:cNvPr id="32" name="圆角矩形 25">
            <a:extLst>
              <a:ext uri="{FF2B5EF4-FFF2-40B4-BE49-F238E27FC236}">
                <a16:creationId xmlns:a16="http://schemas.microsoft.com/office/drawing/2014/main" id="{5C0000E6-7AD5-4D3F-967E-8F3F277CE10E}"/>
              </a:ext>
            </a:extLst>
          </p:cNvPr>
          <p:cNvSpPr/>
          <p:nvPr/>
        </p:nvSpPr>
        <p:spPr bwMode="auto">
          <a:xfrm>
            <a:off x="351079" y="1953631"/>
            <a:ext cx="4502785" cy="1938655"/>
          </a:xfrm>
          <a:prstGeom prst="roundRect">
            <a:avLst/>
          </a:prstGeom>
          <a:ln w="12700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eaLnBrk="1" latinLnBrk="0" hangingPunct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系统设计阶段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各部门各阶段信息交换载体主要是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文档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。交换的信息大多是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非结构化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无统一标准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语法语义模糊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甚至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歧义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的。各种设计文档采用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不同开发环境与工具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导致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一致性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可回溯性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差。</a:t>
            </a:r>
            <a:endParaRPr lang="zh-CN" altLang="en-US" dirty="0">
              <a:solidFill>
                <a:srgbClr val="000066"/>
              </a:solidFill>
              <a:latin typeface="Times New Roman" pitchFamily="18" charset="0"/>
              <a:ea typeface="宋体" charset="-122"/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33" name="圆角矩形 25">
            <a:extLst>
              <a:ext uri="{FF2B5EF4-FFF2-40B4-BE49-F238E27FC236}">
                <a16:creationId xmlns:a16="http://schemas.microsoft.com/office/drawing/2014/main" id="{0326AC7D-2470-4F1F-82E9-2B2B41CF3799}"/>
              </a:ext>
            </a:extLst>
          </p:cNvPr>
          <p:cNvSpPr/>
          <p:nvPr/>
        </p:nvSpPr>
        <p:spPr bwMode="auto">
          <a:xfrm>
            <a:off x="369079" y="4149080"/>
            <a:ext cx="4502785" cy="1938655"/>
          </a:xfrm>
          <a:prstGeom prst="roundRect">
            <a:avLst/>
          </a:prstGeom>
          <a:ln w="12700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eaLnBrk="1" latinLnBrk="0" hangingPunct="1">
              <a:spcBef>
                <a:spcPts val="1200"/>
              </a:spcBef>
              <a:spcAft>
                <a:spcPts val="1200"/>
              </a:spcAft>
            </a:pPr>
            <a:r>
              <a:rPr lang="zh-CN" altLang="en-US" sz="20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系统集成阶段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物理系统的组装集成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成本高、周期长</a:t>
            </a:r>
            <a:r>
              <a:rPr lang="zh-CN" altLang="en-US" dirty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、难以进行反复试错。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95073" y="404664"/>
            <a:ext cx="6676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复杂产品建模仿真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复杂产品研制方法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91585" y="1105535"/>
            <a:ext cx="3481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MBSE--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基于模型的系统工程</a:t>
            </a:r>
          </a:p>
        </p:txBody>
      </p:sp>
      <p:sp>
        <p:nvSpPr>
          <p:cNvPr id="38" name="矩形 37"/>
          <p:cNvSpPr/>
          <p:nvPr/>
        </p:nvSpPr>
        <p:spPr>
          <a:xfrm>
            <a:off x="8308669" y="1981811"/>
            <a:ext cx="709826" cy="3515640"/>
          </a:xfrm>
          <a:prstGeom prst="rect">
            <a:avLst/>
          </a:prstGeom>
          <a:solidFill>
            <a:srgbClr val="6A9E88"/>
          </a:solidFill>
          <a:ln w="12700" cap="sq" algn="ctr">
            <a:noFill/>
            <a:miter lim="800000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2000" spc="6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9" name="平行四边形 38"/>
          <p:cNvSpPr/>
          <p:nvPr/>
        </p:nvSpPr>
        <p:spPr bwMode="auto">
          <a:xfrm flipH="1">
            <a:off x="5223275" y="1986574"/>
            <a:ext cx="2953963" cy="4393514"/>
          </a:xfrm>
          <a:prstGeom prst="parallelogram">
            <a:avLst>
              <a:gd name="adj" fmla="val 58290"/>
            </a:avLst>
          </a:prstGeom>
          <a:solidFill>
            <a:srgbClr val="558ED5"/>
          </a:solidFill>
          <a:ln w="12700" cap="sq" algn="ctr">
            <a:noFill/>
            <a:miter lim="800000"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3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平行四边形 2"/>
          <p:cNvSpPr/>
          <p:nvPr/>
        </p:nvSpPr>
        <p:spPr bwMode="auto">
          <a:xfrm flipH="1" flipV="1">
            <a:off x="9066097" y="1981811"/>
            <a:ext cx="3095629" cy="4393515"/>
          </a:xfrm>
          <a:prstGeom prst="parallelogram">
            <a:avLst>
              <a:gd name="adj" fmla="val 58615"/>
            </a:avLst>
          </a:prstGeom>
          <a:solidFill>
            <a:srgbClr val="558ED5"/>
          </a:solidFill>
          <a:ln w="12700" cap="sq" algn="ctr">
            <a:noFill/>
            <a:miter lim="800000"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320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文本框 12"/>
          <p:cNvSpPr txBox="1"/>
          <p:nvPr/>
        </p:nvSpPr>
        <p:spPr bwMode="auto">
          <a:xfrm>
            <a:off x="10695714" y="2212304"/>
            <a:ext cx="1347484" cy="369247"/>
          </a:xfrm>
          <a:prstGeom prst="rect">
            <a:avLst/>
          </a:prstGeom>
          <a:noFill/>
          <a:ln w="12700" cap="sq" algn="ctr">
            <a:noFill/>
            <a:miter lim="800000"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spc="60">
                <a:solidFill>
                  <a:schemeClr val="tx2"/>
                </a:solidFill>
                <a:latin typeface="Segoe UI" panose="020B0502040204020203" pitchFamily="34" charset="0"/>
                <a:ea typeface="微软雅黑" panose="020B0503020204020204" charset="-122"/>
                <a:cs typeface="Calibri" panose="020F0502020204030204" pitchFamily="34" charset="0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实物集成</a:t>
            </a:r>
          </a:p>
        </p:txBody>
      </p:sp>
      <p:sp>
        <p:nvSpPr>
          <p:cNvPr id="5" name="文本框 13"/>
          <p:cNvSpPr txBox="1"/>
          <p:nvPr/>
        </p:nvSpPr>
        <p:spPr bwMode="auto">
          <a:xfrm>
            <a:off x="5420196" y="2188791"/>
            <a:ext cx="1177429" cy="369247"/>
          </a:xfrm>
          <a:prstGeom prst="rect">
            <a:avLst/>
          </a:prstGeom>
          <a:noFill/>
          <a:ln w="12700" cap="sq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spc="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系统设计</a:t>
            </a:r>
          </a:p>
        </p:txBody>
      </p:sp>
      <p:sp>
        <p:nvSpPr>
          <p:cNvPr id="6" name="任意多边形 73"/>
          <p:cNvSpPr/>
          <p:nvPr/>
        </p:nvSpPr>
        <p:spPr bwMode="auto">
          <a:xfrm>
            <a:off x="5560472" y="2723003"/>
            <a:ext cx="1345888" cy="576129"/>
          </a:xfrm>
          <a:custGeom>
            <a:avLst/>
            <a:gdLst>
              <a:gd name="connsiteX0" fmla="*/ 0 w 1347553"/>
              <a:gd name="connsiteY0" fmla="*/ 0 h 576000"/>
              <a:gd name="connsiteX1" fmla="*/ 1100892 w 1347553"/>
              <a:gd name="connsiteY1" fmla="*/ 0 h 576000"/>
              <a:gd name="connsiteX2" fmla="*/ 1347553 w 1347553"/>
              <a:gd name="connsiteY2" fmla="*/ 576000 h 576000"/>
              <a:gd name="connsiteX3" fmla="*/ 246660 w 1347553"/>
              <a:gd name="connsiteY3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7553" h="576000">
                <a:moveTo>
                  <a:pt x="0" y="0"/>
                </a:moveTo>
                <a:lnTo>
                  <a:pt x="1100892" y="0"/>
                </a:lnTo>
                <a:lnTo>
                  <a:pt x="1347553" y="576000"/>
                </a:lnTo>
                <a:lnTo>
                  <a:pt x="246660" y="576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需求分析</a:t>
            </a:r>
            <a:b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</a:b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与规格定义</a:t>
            </a:r>
          </a:p>
        </p:txBody>
      </p:sp>
      <p:sp>
        <p:nvSpPr>
          <p:cNvPr id="7" name="任意多边形 74"/>
          <p:cNvSpPr/>
          <p:nvPr/>
        </p:nvSpPr>
        <p:spPr bwMode="auto">
          <a:xfrm>
            <a:off x="5901060" y="3597513"/>
            <a:ext cx="1345888" cy="576130"/>
          </a:xfrm>
          <a:custGeom>
            <a:avLst/>
            <a:gdLst>
              <a:gd name="connsiteX0" fmla="*/ 0 w 1347553"/>
              <a:gd name="connsiteY0" fmla="*/ 0 h 576000"/>
              <a:gd name="connsiteX1" fmla="*/ 1100893 w 1347553"/>
              <a:gd name="connsiteY1" fmla="*/ 0 h 576000"/>
              <a:gd name="connsiteX2" fmla="*/ 1347553 w 1347553"/>
              <a:gd name="connsiteY2" fmla="*/ 576000 h 576000"/>
              <a:gd name="connsiteX3" fmla="*/ 246660 w 1347553"/>
              <a:gd name="connsiteY3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7553" h="576000">
                <a:moveTo>
                  <a:pt x="0" y="0"/>
                </a:moveTo>
                <a:lnTo>
                  <a:pt x="1100893" y="0"/>
                </a:lnTo>
                <a:lnTo>
                  <a:pt x="1347553" y="576000"/>
                </a:lnTo>
                <a:lnTo>
                  <a:pt x="246660" y="576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系统功能</a:t>
            </a:r>
            <a:br>
              <a:rPr lang="en-US" altLang="zh-CN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</a:br>
            <a:r>
              <a:rPr lang="zh-CN" altLang="en-US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与架构设计</a:t>
            </a:r>
          </a:p>
        </p:txBody>
      </p:sp>
      <p:sp>
        <p:nvSpPr>
          <p:cNvPr id="45" name="任意多边形 75"/>
          <p:cNvSpPr/>
          <p:nvPr/>
        </p:nvSpPr>
        <p:spPr bwMode="auto">
          <a:xfrm>
            <a:off x="6258438" y="4472023"/>
            <a:ext cx="1339540" cy="576129"/>
          </a:xfrm>
          <a:custGeom>
            <a:avLst/>
            <a:gdLst>
              <a:gd name="connsiteX0" fmla="*/ 0 w 1340677"/>
              <a:gd name="connsiteY0" fmla="*/ 0 h 576000"/>
              <a:gd name="connsiteX1" fmla="*/ 1100893 w 1340677"/>
              <a:gd name="connsiteY1" fmla="*/ 0 h 576000"/>
              <a:gd name="connsiteX2" fmla="*/ 1340677 w 1340677"/>
              <a:gd name="connsiteY2" fmla="*/ 559942 h 576000"/>
              <a:gd name="connsiteX3" fmla="*/ 1340677 w 1340677"/>
              <a:gd name="connsiteY3" fmla="*/ 576000 h 576000"/>
              <a:gd name="connsiteX4" fmla="*/ 246661 w 1340677"/>
              <a:gd name="connsiteY4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0677" h="576000">
                <a:moveTo>
                  <a:pt x="0" y="0"/>
                </a:moveTo>
                <a:lnTo>
                  <a:pt x="1100893" y="0"/>
                </a:lnTo>
                <a:lnTo>
                  <a:pt x="1340677" y="559942"/>
                </a:lnTo>
                <a:lnTo>
                  <a:pt x="1340677" y="576000"/>
                </a:lnTo>
                <a:lnTo>
                  <a:pt x="246661" y="576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子系统设计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6342283" y="3302306"/>
            <a:ext cx="119035" cy="29520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 bwMode="auto">
          <a:xfrm>
            <a:off x="6726369" y="4168880"/>
            <a:ext cx="120622" cy="29520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 bwMode="auto">
          <a:xfrm>
            <a:off x="7096171" y="5044978"/>
            <a:ext cx="120622" cy="29520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任意多边形 115"/>
          <p:cNvSpPr/>
          <p:nvPr/>
        </p:nvSpPr>
        <p:spPr bwMode="auto">
          <a:xfrm flipH="1">
            <a:off x="10433936" y="2730938"/>
            <a:ext cx="1347484" cy="575736"/>
          </a:xfrm>
          <a:custGeom>
            <a:avLst/>
            <a:gdLst>
              <a:gd name="T0" fmla="*/ 0 w 1347553"/>
              <a:gd name="T1" fmla="*/ 0 h 576000"/>
              <a:gd name="T2" fmla="*/ 1100892 w 1347553"/>
              <a:gd name="T3" fmla="*/ 0 h 576000"/>
              <a:gd name="T4" fmla="*/ 1347553 w 1347553"/>
              <a:gd name="T5" fmla="*/ 576000 h 576000"/>
              <a:gd name="T6" fmla="*/ 246660 w 1347553"/>
              <a:gd name="T7" fmla="*/ 576000 h 576000"/>
              <a:gd name="T8" fmla="*/ 0 60000 65536"/>
              <a:gd name="T9" fmla="*/ 0 60000 65536"/>
              <a:gd name="T10" fmla="*/ 0 60000 65536"/>
              <a:gd name="T11" fmla="*/ 0 60000 65536"/>
              <a:gd name="T12" fmla="*/ 0 w 1347553"/>
              <a:gd name="T13" fmla="*/ 0 h 576000"/>
              <a:gd name="T14" fmla="*/ 1347553 w 1347553"/>
              <a:gd name="T15" fmla="*/ 576000 h 57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7553" h="576000">
                <a:moveTo>
                  <a:pt x="0" y="0"/>
                </a:moveTo>
                <a:lnTo>
                  <a:pt x="1100892" y="0"/>
                </a:lnTo>
                <a:lnTo>
                  <a:pt x="1347553" y="576000"/>
                </a:lnTo>
                <a:lnTo>
                  <a:pt x="246660" y="5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/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系统集成</a:t>
            </a:r>
          </a:p>
        </p:txBody>
      </p:sp>
      <p:sp>
        <p:nvSpPr>
          <p:cNvPr id="12" name="任意多边形 116"/>
          <p:cNvSpPr/>
          <p:nvPr/>
        </p:nvSpPr>
        <p:spPr bwMode="auto">
          <a:xfrm flipH="1">
            <a:off x="10073979" y="3605252"/>
            <a:ext cx="1347476" cy="574542"/>
          </a:xfrm>
          <a:custGeom>
            <a:avLst/>
            <a:gdLst>
              <a:gd name="connsiteX0" fmla="*/ 0 w 1347553"/>
              <a:gd name="connsiteY0" fmla="*/ 0 h 576000"/>
              <a:gd name="connsiteX1" fmla="*/ 1100893 w 1347553"/>
              <a:gd name="connsiteY1" fmla="*/ 0 h 576000"/>
              <a:gd name="connsiteX2" fmla="*/ 1347553 w 1347553"/>
              <a:gd name="connsiteY2" fmla="*/ 576000 h 576000"/>
              <a:gd name="connsiteX3" fmla="*/ 246660 w 1347553"/>
              <a:gd name="connsiteY3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7553" h="576000">
                <a:moveTo>
                  <a:pt x="0" y="0"/>
                </a:moveTo>
                <a:lnTo>
                  <a:pt x="1100893" y="0"/>
                </a:lnTo>
                <a:lnTo>
                  <a:pt x="1347553" y="576000"/>
                </a:lnTo>
                <a:lnTo>
                  <a:pt x="246660" y="576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子系统集成</a:t>
            </a:r>
          </a:p>
        </p:txBody>
      </p:sp>
      <p:sp>
        <p:nvSpPr>
          <p:cNvPr id="17" name="任意多边形 117"/>
          <p:cNvSpPr/>
          <p:nvPr/>
        </p:nvSpPr>
        <p:spPr bwMode="auto">
          <a:xfrm flipH="1">
            <a:off x="9714023" y="4478371"/>
            <a:ext cx="1341127" cy="576129"/>
          </a:xfrm>
          <a:custGeom>
            <a:avLst/>
            <a:gdLst>
              <a:gd name="connsiteX0" fmla="*/ 0 w 1340677"/>
              <a:gd name="connsiteY0" fmla="*/ 0 h 576000"/>
              <a:gd name="connsiteX1" fmla="*/ 1100893 w 1340677"/>
              <a:gd name="connsiteY1" fmla="*/ 0 h 576000"/>
              <a:gd name="connsiteX2" fmla="*/ 1340677 w 1340677"/>
              <a:gd name="connsiteY2" fmla="*/ 559942 h 576000"/>
              <a:gd name="connsiteX3" fmla="*/ 1340677 w 1340677"/>
              <a:gd name="connsiteY3" fmla="*/ 576000 h 576000"/>
              <a:gd name="connsiteX4" fmla="*/ 246661 w 1340677"/>
              <a:gd name="connsiteY4" fmla="*/ 57600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0677" h="576000">
                <a:moveTo>
                  <a:pt x="0" y="0"/>
                </a:moveTo>
                <a:lnTo>
                  <a:pt x="1100893" y="0"/>
                </a:lnTo>
                <a:lnTo>
                  <a:pt x="1340677" y="559942"/>
                </a:lnTo>
                <a:lnTo>
                  <a:pt x="1340677" y="576000"/>
                </a:lnTo>
                <a:lnTo>
                  <a:pt x="246661" y="5760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6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零部件集成</a:t>
            </a:r>
          </a:p>
        </p:txBody>
      </p:sp>
      <p:cxnSp>
        <p:nvCxnSpPr>
          <p:cNvPr id="18" name="直接箭头连接符 17"/>
          <p:cNvCxnSpPr/>
          <p:nvPr/>
        </p:nvCxnSpPr>
        <p:spPr bwMode="auto">
          <a:xfrm flipH="1">
            <a:off x="10862188" y="3310242"/>
            <a:ext cx="120622" cy="295207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10529288" y="4175229"/>
            <a:ext cx="120622" cy="295207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 bwMode="auto">
          <a:xfrm flipH="1">
            <a:off x="10160001" y="5051863"/>
            <a:ext cx="120622" cy="295207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 bwMode="auto">
          <a:xfrm>
            <a:off x="6916759" y="5344431"/>
            <a:ext cx="3453593" cy="1035656"/>
          </a:xfrm>
          <a:custGeom>
            <a:avLst/>
            <a:gdLst>
              <a:gd name="connsiteX0" fmla="*/ 0 w 3722268"/>
              <a:gd name="connsiteY0" fmla="*/ 0 h 252000"/>
              <a:gd name="connsiteX1" fmla="*/ 3722268 w 3722268"/>
              <a:gd name="connsiteY1" fmla="*/ 0 h 252000"/>
              <a:gd name="connsiteX2" fmla="*/ 3617270 w 3722268"/>
              <a:gd name="connsiteY2" fmla="*/ 252000 h 252000"/>
              <a:gd name="connsiteX3" fmla="*/ 104999 w 3722268"/>
              <a:gd name="connsiteY3" fmla="*/ 25200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2268" h="252000">
                <a:moveTo>
                  <a:pt x="0" y="0"/>
                </a:moveTo>
                <a:lnTo>
                  <a:pt x="3722268" y="0"/>
                </a:lnTo>
                <a:lnTo>
                  <a:pt x="3617270" y="252000"/>
                </a:lnTo>
                <a:lnTo>
                  <a:pt x="104999" y="252000"/>
                </a:lnTo>
                <a:close/>
              </a:path>
            </a:pathLst>
          </a:custGeom>
          <a:solidFill>
            <a:srgbClr val="558ED5"/>
          </a:solidFill>
          <a:ln w="12700" cap="sq" algn="ctr">
            <a:noFill/>
            <a:miter lim="800000"/>
          </a:ln>
          <a:effectLst/>
        </p:spPr>
        <p:txBody>
          <a:bodyPr anchor="t"/>
          <a:lstStyle/>
          <a:p>
            <a:pPr algn="ctr" eaLnBrk="1" hangingPunct="1"/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2" name="任意多边形 54"/>
          <p:cNvSpPr/>
          <p:nvPr/>
        </p:nvSpPr>
        <p:spPr bwMode="auto">
          <a:xfrm>
            <a:off x="6788005" y="5623794"/>
            <a:ext cx="3720239" cy="252354"/>
          </a:xfrm>
          <a:custGeom>
            <a:avLst/>
            <a:gdLst>
              <a:gd name="connsiteX0" fmla="*/ 0 w 3722268"/>
              <a:gd name="connsiteY0" fmla="*/ 0 h 252000"/>
              <a:gd name="connsiteX1" fmla="*/ 3722268 w 3722268"/>
              <a:gd name="connsiteY1" fmla="*/ 0 h 252000"/>
              <a:gd name="connsiteX2" fmla="*/ 3617270 w 3722268"/>
              <a:gd name="connsiteY2" fmla="*/ 252000 h 252000"/>
              <a:gd name="connsiteX3" fmla="*/ 104999 w 3722268"/>
              <a:gd name="connsiteY3" fmla="*/ 252000 h 2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2268" h="252000">
                <a:moveTo>
                  <a:pt x="0" y="0"/>
                </a:moveTo>
                <a:lnTo>
                  <a:pt x="3722268" y="0"/>
                </a:lnTo>
                <a:lnTo>
                  <a:pt x="3617270" y="252000"/>
                </a:lnTo>
                <a:lnTo>
                  <a:pt x="104999" y="252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sq" algn="ctr">
            <a:noFill/>
            <a:miter lim="800000"/>
          </a:ln>
          <a:effectLst/>
        </p:spPr>
        <p:txBody>
          <a:bodyPr anchor="ctr"/>
          <a:lstStyle/>
          <a:p>
            <a:pPr lvl="0" algn="ctr" eaLnBrk="1" hangingPunct="1"/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机、电、软产品设计与实现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5223275" y="1602610"/>
            <a:ext cx="6938452" cy="422177"/>
          </a:xfrm>
          <a:prstGeom prst="rect">
            <a:avLst/>
          </a:prstGeom>
          <a:solidFill>
            <a:srgbClr val="558ED5"/>
          </a:solidFill>
          <a:ln w="12700" cap="sq" algn="ctr">
            <a:noFill/>
            <a:miter lim="800000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spc="6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charset="-122"/>
                <a:cs typeface="Calibri" panose="020F0502020204030204" pitchFamily="34" charset="0"/>
              </a:rPr>
              <a:t>虚拟集成</a:t>
            </a:r>
          </a:p>
        </p:txBody>
      </p:sp>
      <p:sp>
        <p:nvSpPr>
          <p:cNvPr id="24" name="文本框 44"/>
          <p:cNvSpPr txBox="1"/>
          <p:nvPr/>
        </p:nvSpPr>
        <p:spPr>
          <a:xfrm>
            <a:off x="7840190" y="2996494"/>
            <a:ext cx="325447" cy="1076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黑体" panose="02010609060101010101" pitchFamily="49" charset="-122"/>
              </a:rPr>
              <a:t>模型演化</a:t>
            </a: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8194579" y="2581551"/>
            <a:ext cx="11955" cy="2792505"/>
          </a:xfrm>
          <a:prstGeom prst="straightConnector1">
            <a:avLst/>
          </a:prstGeom>
          <a:ln w="57150">
            <a:solidFill>
              <a:srgbClr val="B9CD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 bwMode="auto">
          <a:xfrm>
            <a:off x="9130466" y="2510760"/>
            <a:ext cx="0" cy="2848436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矩形: 圆角 77"/>
          <p:cNvSpPr/>
          <p:nvPr/>
        </p:nvSpPr>
        <p:spPr>
          <a:xfrm>
            <a:off x="8358601" y="2224231"/>
            <a:ext cx="610886" cy="454357"/>
          </a:xfrm>
          <a:prstGeom prst="roundRect">
            <a:avLst/>
          </a:prstGeom>
          <a:solidFill>
            <a:srgbClr val="EBF2DF"/>
          </a:solidFill>
          <a:ln w="38100">
            <a:noFill/>
            <a:prstDash val="solid"/>
            <a:tailEnd type="none"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需求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ctr" eaLnBrk="1" hangingPunct="1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模型</a:t>
            </a:r>
          </a:p>
        </p:txBody>
      </p:sp>
      <p:sp>
        <p:nvSpPr>
          <p:cNvPr id="66" name="矩形: 圆角 92"/>
          <p:cNvSpPr/>
          <p:nvPr/>
        </p:nvSpPr>
        <p:spPr>
          <a:xfrm>
            <a:off x="8352803" y="4096752"/>
            <a:ext cx="610886" cy="454357"/>
          </a:xfrm>
          <a:prstGeom prst="roundRect">
            <a:avLst/>
          </a:prstGeom>
          <a:solidFill>
            <a:srgbClr val="EBF2DF"/>
          </a:solidFill>
          <a:ln w="38100">
            <a:noFill/>
            <a:prstDash val="solid"/>
            <a:tailEnd type="none"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子系统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ctr" eaLnBrk="1" hangingPunct="1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模型</a:t>
            </a:r>
          </a:p>
        </p:txBody>
      </p:sp>
      <p:sp>
        <p:nvSpPr>
          <p:cNvPr id="67" name="矩形: 圆角 93"/>
          <p:cNvSpPr/>
          <p:nvPr/>
        </p:nvSpPr>
        <p:spPr>
          <a:xfrm>
            <a:off x="8358601" y="3472578"/>
            <a:ext cx="610886" cy="454357"/>
          </a:xfrm>
          <a:prstGeom prst="roundRect">
            <a:avLst/>
          </a:prstGeom>
          <a:solidFill>
            <a:srgbClr val="EBF2DF"/>
          </a:solidFill>
          <a:ln w="38100">
            <a:noFill/>
            <a:prstDash val="solid"/>
            <a:tailEnd type="none"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架构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ctr" eaLnBrk="1" hangingPunct="1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设计</a:t>
            </a:r>
          </a:p>
        </p:txBody>
      </p:sp>
      <p:sp>
        <p:nvSpPr>
          <p:cNvPr id="68" name="矩形: 圆角 94"/>
          <p:cNvSpPr/>
          <p:nvPr/>
        </p:nvSpPr>
        <p:spPr>
          <a:xfrm>
            <a:off x="8358601" y="2848405"/>
            <a:ext cx="610886" cy="454357"/>
          </a:xfrm>
          <a:prstGeom prst="roundRect">
            <a:avLst/>
          </a:prstGeom>
          <a:solidFill>
            <a:srgbClr val="EBF2DF"/>
          </a:solidFill>
          <a:ln w="38100">
            <a:noFill/>
            <a:prstDash val="solid"/>
            <a:tailEnd type="none"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功能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ctr" eaLnBrk="1" hangingPunct="1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分析</a:t>
            </a:r>
          </a:p>
        </p:txBody>
      </p:sp>
      <p:sp>
        <p:nvSpPr>
          <p:cNvPr id="69" name="矩形: 圆角 95"/>
          <p:cNvSpPr/>
          <p:nvPr/>
        </p:nvSpPr>
        <p:spPr>
          <a:xfrm>
            <a:off x="8355933" y="4720923"/>
            <a:ext cx="610886" cy="454357"/>
          </a:xfrm>
          <a:prstGeom prst="roundRect">
            <a:avLst/>
          </a:prstGeom>
          <a:solidFill>
            <a:srgbClr val="EBF2DF"/>
          </a:solidFill>
          <a:ln w="38100">
            <a:noFill/>
            <a:prstDash val="solid"/>
            <a:tailEnd type="none"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单元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algn="ctr" eaLnBrk="1" hangingPunct="1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模型</a:t>
            </a:r>
          </a:p>
        </p:txBody>
      </p:sp>
      <p:cxnSp>
        <p:nvCxnSpPr>
          <p:cNvPr id="76" name="直接箭头连接符 75"/>
          <p:cNvCxnSpPr/>
          <p:nvPr/>
        </p:nvCxnSpPr>
        <p:spPr>
          <a:xfrm flipH="1">
            <a:off x="6750919" y="2502056"/>
            <a:ext cx="1303456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flipH="1">
            <a:off x="6981767" y="3140477"/>
            <a:ext cx="841761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H="1">
            <a:off x="7156482" y="3739631"/>
            <a:ext cx="715792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H="1" flipV="1">
            <a:off x="7491798" y="4407973"/>
            <a:ext cx="512621" cy="14455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H="1">
            <a:off x="7688425" y="4776266"/>
            <a:ext cx="367699" cy="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 bwMode="auto">
          <a:xfrm>
            <a:off x="6853369" y="4295880"/>
            <a:ext cx="120622" cy="29520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文本框 51"/>
          <p:cNvSpPr txBox="1"/>
          <p:nvPr/>
        </p:nvSpPr>
        <p:spPr>
          <a:xfrm rot="20302765">
            <a:off x="7100644" y="2762717"/>
            <a:ext cx="468225" cy="132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a typeface="黑体" panose="02010609060101010101" pitchFamily="49" charset="-122"/>
              </a:rPr>
              <a:t>文档</a:t>
            </a:r>
            <a:endParaRPr lang="en-US" altLang="zh-CN" sz="1600" b="0" dirty="0">
              <a:solidFill>
                <a:schemeClr val="tx1">
                  <a:lumMod val="50000"/>
                  <a:lumOff val="50000"/>
                </a:schemeClr>
              </a:solidFill>
              <a:ea typeface="黑体" panose="02010609060101010101" pitchFamily="49" charset="-122"/>
            </a:endParaRPr>
          </a:p>
          <a:p>
            <a:endParaRPr lang="en-US" altLang="zh-CN" sz="1600" b="0" dirty="0">
              <a:solidFill>
                <a:schemeClr val="tx1">
                  <a:lumMod val="50000"/>
                  <a:lumOff val="50000"/>
                </a:schemeClr>
              </a:solidFill>
              <a:ea typeface="黑体" panose="02010609060101010101" pitchFamily="49" charset="-122"/>
            </a:endParaRPr>
          </a:p>
          <a:p>
            <a:r>
              <a:rPr lang="zh-CN" alt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a typeface="黑体" panose="02010609060101010101" pitchFamily="49" charset="-122"/>
              </a:rPr>
              <a:t>数据</a:t>
            </a:r>
          </a:p>
        </p:txBody>
      </p:sp>
      <p:cxnSp>
        <p:nvCxnSpPr>
          <p:cNvPr id="83" name="直接箭头连接符 82"/>
          <p:cNvCxnSpPr/>
          <p:nvPr/>
        </p:nvCxnSpPr>
        <p:spPr bwMode="auto">
          <a:xfrm>
            <a:off x="6714493" y="2389488"/>
            <a:ext cx="1052310" cy="2651243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/>
          <p:nvPr/>
        </p:nvCxnSpPr>
        <p:spPr bwMode="auto">
          <a:xfrm flipH="1">
            <a:off x="9484953" y="2234531"/>
            <a:ext cx="1164956" cy="2805199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文本框 54"/>
          <p:cNvSpPr txBox="1"/>
          <p:nvPr/>
        </p:nvSpPr>
        <p:spPr>
          <a:xfrm rot="1333207">
            <a:off x="9725903" y="2999793"/>
            <a:ext cx="468225" cy="1076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ea typeface="黑体" panose="02010609060101010101" pitchFamily="49" charset="-122"/>
              </a:rPr>
              <a:t>实物样机</a:t>
            </a:r>
          </a:p>
        </p:txBody>
      </p:sp>
      <p:sp>
        <p:nvSpPr>
          <p:cNvPr id="26" name="圆角矩形 25"/>
          <p:cNvSpPr/>
          <p:nvPr/>
        </p:nvSpPr>
        <p:spPr bwMode="auto">
          <a:xfrm>
            <a:off x="577458" y="2027167"/>
            <a:ext cx="4502785" cy="1401834"/>
          </a:xfrm>
          <a:prstGeom prst="roundRect">
            <a:avLst/>
          </a:prstGeom>
          <a:ln w="12700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MBSE</a:t>
            </a:r>
          </a:p>
          <a:p>
            <a:pPr marL="342900" lvl="0" indent="-342900">
              <a:lnSpc>
                <a:spcPct val="125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基于模型使系统开发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形式化、规范化</a:t>
            </a:r>
          </a:p>
          <a:p>
            <a:pPr marL="342900" lvl="0" indent="-342900">
              <a:lnSpc>
                <a:spcPct val="125000"/>
              </a:lnSpc>
              <a:buFont typeface="Wingdings" panose="05000000000000000000" charset="0"/>
              <a:buChar char="n"/>
            </a:pP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为系统开发提供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全生命周期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支持</a:t>
            </a:r>
          </a:p>
        </p:txBody>
      </p:sp>
      <p:sp>
        <p:nvSpPr>
          <p:cNvPr id="27" name="圆角矩形 26"/>
          <p:cNvSpPr/>
          <p:nvPr/>
        </p:nvSpPr>
        <p:spPr bwMode="auto">
          <a:xfrm>
            <a:off x="591169" y="3926935"/>
            <a:ext cx="4623435" cy="2514600"/>
          </a:xfrm>
          <a:prstGeom prst="roundRect">
            <a:avLst/>
          </a:prstGeom>
          <a:ln w="12700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支撑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MBSE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建模语言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--SysML</a:t>
            </a:r>
          </a:p>
          <a:p>
            <a:pPr marL="0" lvl="0" indent="457200" algn="just" eaLnBrk="1" latinLnBrk="0" hangingPunct="1">
              <a:lnSpc>
                <a:spcPct val="125000"/>
              </a:lnSpc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INCOSE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联合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OMG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在统一建模语言（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Unified Modeling Language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UML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）的基础上，开发出了适用于描述工程系统的系统建模语言的（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System Modeling Language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，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SysML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），一些大型软件供应商开发了相应的</a:t>
            </a:r>
            <a:r>
              <a:rPr lang="en-US" altLang="zh-CN" dirty="0" err="1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SysML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工具，为</a:t>
            </a:r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MBSE</a:t>
            </a:r>
            <a:r>
              <a:rPr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  <a:sym typeface="+mn-ea"/>
              </a:rPr>
              <a:t>的具体实施提供支持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C37D539D-2ECD-4259-AF23-C47A319B461D}"/>
              </a:ext>
            </a:extLst>
          </p:cNvPr>
          <p:cNvSpPr/>
          <p:nvPr/>
        </p:nvSpPr>
        <p:spPr bwMode="auto">
          <a:xfrm>
            <a:off x="6119689" y="1146174"/>
            <a:ext cx="6048672" cy="5400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1">
                <a:alpha val="56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AAB3D1-95E0-4250-B8E8-B7D6DAE3DB12}"/>
              </a:ext>
            </a:extLst>
          </p:cNvPr>
          <p:cNvSpPr txBox="1"/>
          <p:nvPr/>
        </p:nvSpPr>
        <p:spPr>
          <a:xfrm>
            <a:off x="1295073" y="404664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课题背景分析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4B2D0B6-82B9-414E-B7F6-526BCD6D84FF}"/>
              </a:ext>
            </a:extLst>
          </p:cNvPr>
          <p:cNvCxnSpPr>
            <a:cxnSpLocks/>
          </p:cNvCxnSpPr>
          <p:nvPr/>
        </p:nvCxnSpPr>
        <p:spPr bwMode="auto">
          <a:xfrm>
            <a:off x="6600056" y="1556792"/>
            <a:ext cx="0" cy="491519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lgDashDot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E4A0071-D228-4804-8017-13924CB2B7E3}"/>
              </a:ext>
            </a:extLst>
          </p:cNvPr>
          <p:cNvSpPr txBox="1"/>
          <p:nvPr/>
        </p:nvSpPr>
        <p:spPr>
          <a:xfrm>
            <a:off x="4475822" y="1079420"/>
            <a:ext cx="4248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MBSE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当前实现模式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存在的问题</a:t>
            </a:r>
          </a:p>
        </p:txBody>
      </p:sp>
      <p:sp>
        <p:nvSpPr>
          <p:cNvPr id="10" name="Rounded Rectangle 42">
            <a:extLst>
              <a:ext uri="{FF2B5EF4-FFF2-40B4-BE49-F238E27FC236}">
                <a16:creationId xmlns:a16="http://schemas.microsoft.com/office/drawing/2014/main" id="{CC19DAD7-6161-4BE5-B1EF-256DC0EF55EE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7394014" y="1887063"/>
            <a:ext cx="2128054" cy="1743284"/>
          </a:xfrm>
          <a:prstGeom prst="roundRect">
            <a:avLst>
              <a:gd name="adj" fmla="val 10023"/>
            </a:avLst>
          </a:prstGeom>
          <a:solidFill>
            <a:srgbClr val="FFFFFF"/>
          </a:solidFill>
          <a:ln w="9525" cap="flat" cmpd="sng" algn="ctr">
            <a:solidFill>
              <a:srgbClr val="00B0F0"/>
            </a:solidFill>
            <a:prstDash val="sysDash"/>
          </a:ln>
          <a:effectLst/>
        </p:spPr>
        <p:txBody>
          <a:bodyPr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1" name="Oval 47">
            <a:extLst>
              <a:ext uri="{FF2B5EF4-FFF2-40B4-BE49-F238E27FC236}">
                <a16:creationId xmlns:a16="http://schemas.microsoft.com/office/drawing/2014/main" id="{FE06EA93-20DB-4633-967E-C79EFAD71A05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7152713" y="1636237"/>
            <a:ext cx="725488" cy="7254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76200" cap="flat" cmpd="sng" algn="ctr">
            <a:solidFill>
              <a:srgbClr val="FFFFFF"/>
            </a:solidFill>
            <a:prstDash val="solid"/>
          </a:ln>
          <a:effectLst/>
        </p:spPr>
        <p:txBody>
          <a:bodyPr wrap="none"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rgbClr val="000000"/>
                </a:solidFill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67C853-C1FC-4A27-A5C0-6E181A8D127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850520" y="1966486"/>
            <a:ext cx="1538002" cy="117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46800" bIns="46800">
            <a:normAutofit/>
          </a:bodyPr>
          <a:lstStyle>
            <a:lvl1pPr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系统层级的设计软件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不支持仿真验证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，无法得知设计是否合理</a:t>
            </a:r>
          </a:p>
        </p:txBody>
      </p:sp>
      <p:sp>
        <p:nvSpPr>
          <p:cNvPr id="13" name="Rounded Rectangle 42">
            <a:extLst>
              <a:ext uri="{FF2B5EF4-FFF2-40B4-BE49-F238E27FC236}">
                <a16:creationId xmlns:a16="http://schemas.microsoft.com/office/drawing/2014/main" id="{E028D33C-E8AE-4A86-802E-678E60CF9C6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845028" y="1830411"/>
            <a:ext cx="2128054" cy="1799936"/>
          </a:xfrm>
          <a:prstGeom prst="roundRect">
            <a:avLst>
              <a:gd name="adj" fmla="val 10023"/>
            </a:avLst>
          </a:prstGeom>
          <a:solidFill>
            <a:srgbClr val="FFFFFF"/>
          </a:solidFill>
          <a:ln w="9525" cap="flat" cmpd="sng" algn="ctr">
            <a:solidFill>
              <a:srgbClr val="00B0F0"/>
            </a:solidFill>
            <a:prstDash val="sysDash"/>
          </a:ln>
          <a:effectLst/>
        </p:spPr>
        <p:txBody>
          <a:bodyPr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4" name="Oval 47">
            <a:extLst>
              <a:ext uri="{FF2B5EF4-FFF2-40B4-BE49-F238E27FC236}">
                <a16:creationId xmlns:a16="http://schemas.microsoft.com/office/drawing/2014/main" id="{C6171F95-47ED-4414-B300-26D1A4038B15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9603728" y="1579586"/>
            <a:ext cx="725488" cy="7254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76200" cap="flat" cmpd="sng" algn="ctr">
            <a:solidFill>
              <a:srgbClr val="FFFFFF"/>
            </a:solidFill>
            <a:prstDash val="solid"/>
          </a:ln>
          <a:effectLst/>
        </p:spPr>
        <p:txBody>
          <a:bodyPr wrap="none"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rgbClr val="000000"/>
                </a:solidFill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714FC68B-DADB-439E-93B0-E1F8A7644FF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321379" y="1909834"/>
            <a:ext cx="1651703" cy="168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46800" bIns="46800">
            <a:normAutofit/>
          </a:bodyPr>
          <a:lstStyle>
            <a:lvl1pPr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物理层及的仿真软件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难以进行系统设计</a:t>
            </a:r>
          </a:p>
        </p:txBody>
      </p:sp>
      <p:sp>
        <p:nvSpPr>
          <p:cNvPr id="16" name="Rounded Rectangle 42">
            <a:extLst>
              <a:ext uri="{FF2B5EF4-FFF2-40B4-BE49-F238E27FC236}">
                <a16:creationId xmlns:a16="http://schemas.microsoft.com/office/drawing/2014/main" id="{E9A7750B-8120-46F8-B3B6-8A7F3767F454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394016" y="4083825"/>
            <a:ext cx="2128052" cy="2009471"/>
          </a:xfrm>
          <a:prstGeom prst="roundRect">
            <a:avLst>
              <a:gd name="adj" fmla="val 10023"/>
            </a:avLst>
          </a:prstGeom>
          <a:solidFill>
            <a:srgbClr val="FFFFFF"/>
          </a:solidFill>
          <a:ln w="9525" cap="flat" cmpd="sng" algn="ctr">
            <a:solidFill>
              <a:srgbClr val="00B0F0"/>
            </a:solidFill>
            <a:prstDash val="sysDash"/>
          </a:ln>
          <a:effectLst/>
        </p:spPr>
        <p:txBody>
          <a:bodyPr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8" name="Oval 47">
            <a:extLst>
              <a:ext uri="{FF2B5EF4-FFF2-40B4-BE49-F238E27FC236}">
                <a16:creationId xmlns:a16="http://schemas.microsoft.com/office/drawing/2014/main" id="{F1D8E385-4C13-4F5A-96A2-5B78082F086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7152716" y="3833000"/>
            <a:ext cx="725488" cy="7254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76200" cap="flat" cmpd="sng" algn="ctr">
            <a:solidFill>
              <a:srgbClr val="FFFFFF"/>
            </a:solidFill>
            <a:prstDash val="solid"/>
          </a:ln>
          <a:effectLst/>
        </p:spPr>
        <p:txBody>
          <a:bodyPr wrap="none"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rgbClr val="000000"/>
                </a:solidFill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67F0112B-CB85-489D-B1BD-B7128D105E32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923571" y="4162122"/>
            <a:ext cx="1540878" cy="190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46800" bIns="46800">
            <a:normAutofit fontScale="92500" lnSpcReduction="10000"/>
          </a:bodyPr>
          <a:lstStyle>
            <a:lvl1pPr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如果要从上到下设计仿真，必须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借助各种接口与平台；设计模型和仿真模型的可回溯行差；异构建模语言可能导致模型的二义性</a:t>
            </a:r>
          </a:p>
          <a:p>
            <a:endParaRPr lang="zh-CN" altLang="en-US" sz="1600" dirty="0">
              <a:solidFill>
                <a:schemeClr val="tx1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1" name="Rounded Rectangle 42">
            <a:extLst>
              <a:ext uri="{FF2B5EF4-FFF2-40B4-BE49-F238E27FC236}">
                <a16:creationId xmlns:a16="http://schemas.microsoft.com/office/drawing/2014/main" id="{9C4FA456-4028-4F3D-AC44-953C5790D2A6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9845028" y="4075594"/>
            <a:ext cx="2128054" cy="1994356"/>
          </a:xfrm>
          <a:prstGeom prst="roundRect">
            <a:avLst>
              <a:gd name="adj" fmla="val 10023"/>
            </a:avLst>
          </a:prstGeom>
          <a:solidFill>
            <a:srgbClr val="FFFFFF"/>
          </a:solidFill>
          <a:ln w="9525" cap="flat" cmpd="sng" algn="ctr">
            <a:solidFill>
              <a:srgbClr val="00B0F0"/>
            </a:solidFill>
            <a:prstDash val="sysDash"/>
          </a:ln>
          <a:effectLst/>
        </p:spPr>
        <p:txBody>
          <a:bodyPr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2" name="Oval 47">
            <a:extLst>
              <a:ext uri="{FF2B5EF4-FFF2-40B4-BE49-F238E27FC236}">
                <a16:creationId xmlns:a16="http://schemas.microsoft.com/office/drawing/2014/main" id="{7724FAFC-EFDC-41FB-BC27-2F0486E38891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9696400" y="3824768"/>
            <a:ext cx="725488" cy="7254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76200" cap="flat" cmpd="sng" algn="ctr">
            <a:solidFill>
              <a:srgbClr val="FFFFFF"/>
            </a:solidFill>
            <a:prstDash val="solid"/>
          </a:ln>
          <a:effectLst/>
        </p:spPr>
        <p:txBody>
          <a:bodyPr wrap="none"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rgbClr val="000000"/>
                </a:solidFill>
                <a:sym typeface="Arial" panose="020B0604020202020204" pitchFamily="34" charset="0"/>
              </a:rPr>
              <a:t>04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0E71E25D-8E28-4745-AF2F-0026D4B72106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0414051" y="4155017"/>
            <a:ext cx="1540871" cy="191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6800" tIns="46800" rIns="46800" bIns="46800">
            <a:normAutofit fontScale="92500" lnSpcReduction="20000"/>
          </a:bodyPr>
          <a:lstStyle>
            <a:lvl1pPr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工业复杂产品：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领域众多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，系统级别各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子系统关系复杂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，接口众多，系统设计到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协同仿真困难重重</a:t>
            </a: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，研究人员的大部分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sym typeface="+mn-ea"/>
              </a:rPr>
              <a:t>精力放在了接口的实现上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01D36C9-F63F-44EC-AF38-235739D995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6967" y="1966486"/>
            <a:ext cx="6315470" cy="2622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DB6C28-E326-4401-9F8F-D6976C77B303}"/>
              </a:ext>
            </a:extLst>
          </p:cNvPr>
          <p:cNvSpPr/>
          <p:nvPr/>
        </p:nvSpPr>
        <p:spPr>
          <a:xfrm>
            <a:off x="2351584" y="4753145"/>
            <a:ext cx="2138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MBSE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当前主流实现模式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94965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2AAB3D1-95E0-4250-B8E8-B7D6DAE3DB12}"/>
              </a:ext>
            </a:extLst>
          </p:cNvPr>
          <p:cNvSpPr txBox="1"/>
          <p:nvPr/>
        </p:nvSpPr>
        <p:spPr>
          <a:xfrm>
            <a:off x="1295073" y="404664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课题背景分析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EE5C60-4BE0-4F96-A738-C7EB2AF2365B}"/>
              </a:ext>
            </a:extLst>
          </p:cNvPr>
          <p:cNvSpPr txBox="1"/>
          <p:nvPr/>
        </p:nvSpPr>
        <p:spPr>
          <a:xfrm>
            <a:off x="3935760" y="1052736"/>
            <a:ext cx="5796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MBSE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新的实现模式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—X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语言（建模仿真工具）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7FCFA4-6836-42B9-B6E2-5CA1D1D2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83" y="1568491"/>
            <a:ext cx="6254433" cy="25968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18063D-2F46-42D2-874E-A63B861C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4653136"/>
            <a:ext cx="4392488" cy="192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E5486EAB-4B3E-4BFD-828E-14D7005AC7CF}"/>
              </a:ext>
            </a:extLst>
          </p:cNvPr>
          <p:cNvSpPr/>
          <p:nvPr/>
        </p:nvSpPr>
        <p:spPr bwMode="auto">
          <a:xfrm rot="15933163">
            <a:off x="4053481" y="4108890"/>
            <a:ext cx="1302254" cy="24364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BF2CEC00-F6EE-4378-B8AA-A6F82C7EFF28}"/>
              </a:ext>
            </a:extLst>
          </p:cNvPr>
          <p:cNvSpPr/>
          <p:nvPr/>
        </p:nvSpPr>
        <p:spPr bwMode="auto">
          <a:xfrm rot="19299630">
            <a:off x="6492196" y="4108890"/>
            <a:ext cx="2193899" cy="24364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56C203B-CB71-4FDC-91CF-388A31E0EFD2}"/>
              </a:ext>
            </a:extLst>
          </p:cNvPr>
          <p:cNvSpPr/>
          <p:nvPr/>
        </p:nvSpPr>
        <p:spPr bwMode="auto">
          <a:xfrm>
            <a:off x="3999508" y="4889325"/>
            <a:ext cx="1477841" cy="138340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F12B4B4-D227-42B8-AEFA-D61F2B78D545}"/>
              </a:ext>
            </a:extLst>
          </p:cNvPr>
          <p:cNvSpPr/>
          <p:nvPr/>
        </p:nvSpPr>
        <p:spPr bwMode="auto">
          <a:xfrm>
            <a:off x="5497809" y="4924747"/>
            <a:ext cx="2182367" cy="1383408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B2798CC-C34D-45C9-B849-802D71724FAA}"/>
              </a:ext>
            </a:extLst>
          </p:cNvPr>
          <p:cNvSpPr/>
          <p:nvPr/>
        </p:nvSpPr>
        <p:spPr>
          <a:xfrm>
            <a:off x="1236233" y="4582291"/>
            <a:ext cx="2765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X</a:t>
            </a:r>
            <a:r>
              <a:rPr lang="zh-CN" altLang="en-US" sz="2000" dirty="0">
                <a:solidFill>
                  <a:srgbClr val="FF0000"/>
                </a:solidFill>
              </a:rPr>
              <a:t>语言集成开发环境：</a:t>
            </a:r>
          </a:p>
        </p:txBody>
      </p:sp>
    </p:spTree>
    <p:extLst>
      <p:ext uri="{BB962C8B-B14F-4D97-AF65-F5344CB8AC3E}">
        <p14:creationId xmlns:p14="http://schemas.microsoft.com/office/powerpoint/2010/main" val="38752461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2">
            <a:extLst>
              <a:ext uri="{FF2B5EF4-FFF2-40B4-BE49-F238E27FC236}">
                <a16:creationId xmlns:a16="http://schemas.microsoft.com/office/drawing/2014/main" id="{031C8891-2A14-487B-98C4-76917A78BADD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7036267" y="5806518"/>
            <a:ext cx="4131320" cy="957320"/>
          </a:xfrm>
          <a:prstGeom prst="roundRect">
            <a:avLst>
              <a:gd name="adj" fmla="val 10023"/>
            </a:avLst>
          </a:prstGeom>
          <a:solidFill>
            <a:srgbClr val="FFFFFF"/>
          </a:solidFill>
          <a:ln w="9525" cap="flat" cmpd="sng" algn="ctr">
            <a:solidFill>
              <a:srgbClr val="00B0F0"/>
            </a:solidFill>
            <a:prstDash val="sysDash"/>
          </a:ln>
          <a:effectLst/>
        </p:spPr>
        <p:txBody>
          <a:bodyPr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93AD483-1EC0-4FD3-B9E3-80F0FCCB87A2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6996235" y="4375000"/>
            <a:ext cx="4131320" cy="1038737"/>
          </a:xfrm>
          <a:prstGeom prst="roundRect">
            <a:avLst>
              <a:gd name="adj" fmla="val 10023"/>
            </a:avLst>
          </a:prstGeom>
          <a:solidFill>
            <a:srgbClr val="FFFFFF"/>
          </a:solidFill>
          <a:ln w="9525" cap="flat" cmpd="sng" algn="ctr">
            <a:solidFill>
              <a:srgbClr val="00B0F0"/>
            </a:solidFill>
            <a:prstDash val="sysDash"/>
          </a:ln>
          <a:effectLst/>
        </p:spPr>
        <p:txBody>
          <a:bodyPr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2" name="Rounded Rectangle 42">
            <a:extLst>
              <a:ext uri="{FF2B5EF4-FFF2-40B4-BE49-F238E27FC236}">
                <a16:creationId xmlns:a16="http://schemas.microsoft.com/office/drawing/2014/main" id="{ED285025-851D-47CF-94C8-8473B996B62F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6986831" y="2926482"/>
            <a:ext cx="4131320" cy="1038737"/>
          </a:xfrm>
          <a:prstGeom prst="roundRect">
            <a:avLst>
              <a:gd name="adj" fmla="val 10023"/>
            </a:avLst>
          </a:prstGeom>
          <a:solidFill>
            <a:srgbClr val="FFFFFF"/>
          </a:solidFill>
          <a:ln w="9525" cap="flat" cmpd="sng" algn="ctr">
            <a:solidFill>
              <a:srgbClr val="00B0F0"/>
            </a:solidFill>
            <a:prstDash val="sysDash"/>
          </a:ln>
          <a:effectLst/>
        </p:spPr>
        <p:txBody>
          <a:bodyPr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41" name="Rounded Rectangle 42">
            <a:extLst>
              <a:ext uri="{FF2B5EF4-FFF2-40B4-BE49-F238E27FC236}">
                <a16:creationId xmlns:a16="http://schemas.microsoft.com/office/drawing/2014/main" id="{4FBFAEE2-0BE0-4053-87B8-8EA9C4BDB6E0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949735" y="1431918"/>
            <a:ext cx="4131320" cy="1038737"/>
          </a:xfrm>
          <a:prstGeom prst="roundRect">
            <a:avLst>
              <a:gd name="adj" fmla="val 10023"/>
            </a:avLst>
          </a:prstGeom>
          <a:solidFill>
            <a:srgbClr val="FFFFFF"/>
          </a:solidFill>
          <a:ln w="9525" cap="flat" cmpd="sng" algn="ctr">
            <a:solidFill>
              <a:srgbClr val="00B0F0"/>
            </a:solidFill>
            <a:prstDash val="sysDash"/>
          </a:ln>
          <a:effectLst/>
        </p:spPr>
        <p:txBody>
          <a:bodyPr anchor="ctr"/>
          <a:lstStyle/>
          <a:p>
            <a:pPr algn="ctr" defTabSz="608330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pic>
        <p:nvPicPr>
          <p:cNvPr id="14" name="Picture 2" descr="C:\Users\DELL\AppData\Local\Temp\ksohtml16124\wps1.jpg">
            <a:extLst>
              <a:ext uri="{FF2B5EF4-FFF2-40B4-BE49-F238E27FC236}">
                <a16:creationId xmlns:a16="http://schemas.microsoft.com/office/drawing/2014/main" id="{9907D6E3-B86B-47FD-970C-5653B708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302" y="1822493"/>
            <a:ext cx="876231" cy="44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未命名表单-第 2 页">
            <a:extLst>
              <a:ext uri="{FF2B5EF4-FFF2-40B4-BE49-F238E27FC236}">
                <a16:creationId xmlns:a16="http://schemas.microsoft.com/office/drawing/2014/main" id="{224EDD5E-03FE-4FDB-87A0-2734F2FA7F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17134" y="1753703"/>
            <a:ext cx="1129079" cy="5828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688415-46F4-4E1D-8F98-8923369073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48" y="3110926"/>
            <a:ext cx="1325366" cy="77385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2AAB3D1-95E0-4250-B8E8-B7D6DAE3DB12}"/>
              </a:ext>
            </a:extLst>
          </p:cNvPr>
          <p:cNvSpPr txBox="1"/>
          <p:nvPr/>
        </p:nvSpPr>
        <p:spPr>
          <a:xfrm>
            <a:off x="1295073" y="404664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课题背景分析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7273D677-1F4A-470F-A5A1-ECC57E0E24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984143" y="563838"/>
            <a:ext cx="8541608" cy="6232766"/>
          </a:xfrm>
          <a:prstGeom prst="rect">
            <a:avLst/>
          </a:prstGeom>
        </p:spPr>
      </p:pic>
      <p:pic>
        <p:nvPicPr>
          <p:cNvPr id="9" name="图片 8" descr="未命名表单-第 1 页">
            <a:extLst>
              <a:ext uri="{FF2B5EF4-FFF2-40B4-BE49-F238E27FC236}">
                <a16:creationId xmlns:a16="http://schemas.microsoft.com/office/drawing/2014/main" id="{6A948711-FE90-481C-A69A-B7F93E6E2A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151964" y="1726611"/>
            <a:ext cx="1069876" cy="5828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890214-09BF-4E38-8DC9-1ACD8B0385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530416" y="3110927"/>
            <a:ext cx="1325366" cy="773851"/>
          </a:xfrm>
          <a:prstGeom prst="rect">
            <a:avLst/>
          </a:prstGeom>
        </p:spPr>
      </p:pic>
      <p:pic>
        <p:nvPicPr>
          <p:cNvPr id="13" name="图片 12" descr="Layout1">
            <a:extLst>
              <a:ext uri="{FF2B5EF4-FFF2-40B4-BE49-F238E27FC236}">
                <a16:creationId xmlns:a16="http://schemas.microsoft.com/office/drawing/2014/main" id="{1724F603-DB75-48E8-BA01-0BEDA94AF91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6911" t="15137" r="10102" b="14292"/>
          <a:stretch>
            <a:fillRect/>
          </a:stretch>
        </p:blipFill>
        <p:spPr>
          <a:xfrm>
            <a:off x="8461710" y="5906235"/>
            <a:ext cx="1214803" cy="857602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FD8266B1-FBEB-4FAA-A1F0-27904E3EB4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28767" y="4472145"/>
            <a:ext cx="811677" cy="888250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B82F43DB-9623-4963-BAB0-51F3761952D7}"/>
              </a:ext>
            </a:extLst>
          </p:cNvPr>
          <p:cNvSpPr/>
          <p:nvPr/>
        </p:nvSpPr>
        <p:spPr bwMode="auto">
          <a:xfrm>
            <a:off x="8881673" y="2516389"/>
            <a:ext cx="432048" cy="357486"/>
          </a:xfrm>
          <a:prstGeom prst="downArrow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593A09DB-0F56-44B3-8614-12937DA23361}"/>
              </a:ext>
            </a:extLst>
          </p:cNvPr>
          <p:cNvSpPr/>
          <p:nvPr/>
        </p:nvSpPr>
        <p:spPr bwMode="auto">
          <a:xfrm>
            <a:off x="8881673" y="4017514"/>
            <a:ext cx="432048" cy="357486"/>
          </a:xfrm>
          <a:prstGeom prst="downArrow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65DF7E90-81AE-4843-8D6B-940696F039C9}"/>
              </a:ext>
            </a:extLst>
          </p:cNvPr>
          <p:cNvSpPr/>
          <p:nvPr/>
        </p:nvSpPr>
        <p:spPr bwMode="auto">
          <a:xfrm>
            <a:off x="8881673" y="5445224"/>
            <a:ext cx="432048" cy="357486"/>
          </a:xfrm>
          <a:prstGeom prst="downArrow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33" name="箭头: 下弧形 32">
            <a:extLst>
              <a:ext uri="{FF2B5EF4-FFF2-40B4-BE49-F238E27FC236}">
                <a16:creationId xmlns:a16="http://schemas.microsoft.com/office/drawing/2014/main" id="{E7692B82-A4AD-46C8-ACC5-3F0307F45F96}"/>
              </a:ext>
            </a:extLst>
          </p:cNvPr>
          <p:cNvSpPr/>
          <p:nvPr/>
        </p:nvSpPr>
        <p:spPr bwMode="auto">
          <a:xfrm rot="16200000">
            <a:off x="9295199" y="3752131"/>
            <a:ext cx="4666678" cy="888251"/>
          </a:xfrm>
          <a:prstGeom prst="curvedUpArrow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B3304A5-85C3-432E-893D-9E31DEB40DAD}"/>
              </a:ext>
            </a:extLst>
          </p:cNvPr>
          <p:cNvSpPr txBox="1"/>
          <p:nvPr/>
        </p:nvSpPr>
        <p:spPr>
          <a:xfrm>
            <a:off x="5740085" y="1454978"/>
            <a:ext cx="1315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rgbClr val="FF0000"/>
                </a:solidFill>
                <a:ea typeface="宋体" panose="02010600030101010101" pitchFamily="2" charset="-122"/>
                <a:cs typeface="+mj-cs"/>
              </a:rPr>
              <a:t>基于模型驱动的系统设计</a:t>
            </a:r>
            <a:endParaRPr lang="en-US" altLang="zh-CN" sz="2000" kern="100" dirty="0">
              <a:solidFill>
                <a:srgbClr val="FF0000"/>
              </a:solidFill>
              <a:ea typeface="宋体" panose="02010600030101010101" pitchFamily="2" charset="-122"/>
              <a:cs typeface="+mj-cs"/>
            </a:endParaRPr>
          </a:p>
          <a:p>
            <a:endParaRPr lang="zh-CN" altLang="en-US" sz="2000" kern="100" dirty="0">
              <a:solidFill>
                <a:srgbClr val="FF0000"/>
              </a:solidFill>
              <a:ea typeface="宋体" panose="02010600030101010101" pitchFamily="2" charset="-122"/>
              <a:cs typeface="+mj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1D8F6B1-1240-4732-8AC4-DDF5C952442A}"/>
              </a:ext>
            </a:extLst>
          </p:cNvPr>
          <p:cNvSpPr txBox="1"/>
          <p:nvPr/>
        </p:nvSpPr>
        <p:spPr>
          <a:xfrm>
            <a:off x="5728969" y="2975703"/>
            <a:ext cx="13157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rgbClr val="FF0000"/>
                </a:solidFill>
                <a:ea typeface="宋体" panose="02010600030101010101" pitchFamily="2" charset="-122"/>
                <a:cs typeface="+mj-cs"/>
              </a:rPr>
              <a:t>具体物理模型文本描述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D409FCC-8812-4132-8664-54DE77662331}"/>
              </a:ext>
            </a:extLst>
          </p:cNvPr>
          <p:cNvSpPr txBox="1"/>
          <p:nvPr/>
        </p:nvSpPr>
        <p:spPr>
          <a:xfrm>
            <a:off x="5712628" y="4410419"/>
            <a:ext cx="13157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rgbClr val="FF0000"/>
                </a:solidFill>
                <a:ea typeface="宋体" panose="02010600030101010101" pitchFamily="2" charset="-122"/>
                <a:cs typeface="+mj-cs"/>
              </a:rPr>
              <a:t>自主开发的解释器、仿真器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8CFE824-54A4-438B-B029-C6737A30FEC2}"/>
              </a:ext>
            </a:extLst>
          </p:cNvPr>
          <p:cNvSpPr txBox="1"/>
          <p:nvPr/>
        </p:nvSpPr>
        <p:spPr>
          <a:xfrm>
            <a:off x="5708374" y="6044766"/>
            <a:ext cx="131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rgbClr val="FF0000"/>
                </a:solidFill>
                <a:ea typeface="宋体" panose="02010600030101010101" pitchFamily="2" charset="-122"/>
                <a:cs typeface="+mj-cs"/>
              </a:rPr>
              <a:t>仿真结果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A987993-65A2-46B7-A57B-5CB97111FDA7}"/>
              </a:ext>
            </a:extLst>
          </p:cNvPr>
          <p:cNvSpPr txBox="1"/>
          <p:nvPr/>
        </p:nvSpPr>
        <p:spPr>
          <a:xfrm>
            <a:off x="11242629" y="3694998"/>
            <a:ext cx="1315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rgbClr val="FF0000"/>
                </a:solidFill>
                <a:ea typeface="宋体" panose="02010600030101010101" pitchFamily="2" charset="-122"/>
                <a:cs typeface="+mj-cs"/>
              </a:rPr>
              <a:t>结果</a:t>
            </a:r>
            <a:endParaRPr lang="en-US" altLang="zh-CN" sz="2000" kern="100" dirty="0">
              <a:solidFill>
                <a:srgbClr val="FF0000"/>
              </a:solidFill>
              <a:ea typeface="宋体" panose="02010600030101010101" pitchFamily="2" charset="-122"/>
              <a:cs typeface="+mj-cs"/>
            </a:endParaRPr>
          </a:p>
          <a:p>
            <a:r>
              <a:rPr lang="zh-CN" altLang="en-US" sz="2000" kern="100" dirty="0">
                <a:solidFill>
                  <a:srgbClr val="FF0000"/>
                </a:solidFill>
                <a:ea typeface="宋体" panose="02010600030101010101" pitchFamily="2" charset="-122"/>
                <a:cs typeface="+mj-cs"/>
              </a:rPr>
              <a:t>反馈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FEEAA59-2FFE-4B6F-BA30-6011747350A3}"/>
              </a:ext>
            </a:extLst>
          </p:cNvPr>
          <p:cNvSpPr/>
          <p:nvPr/>
        </p:nvSpPr>
        <p:spPr>
          <a:xfrm>
            <a:off x="4987363" y="1060117"/>
            <a:ext cx="2672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语言技术架构与思路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98708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DAD1CDF3-51E3-4C1E-93EF-8C96679C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98" y="2045192"/>
            <a:ext cx="4392488" cy="192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2AAB3D1-95E0-4250-B8E8-B7D6DAE3DB12}"/>
              </a:ext>
            </a:extLst>
          </p:cNvPr>
          <p:cNvSpPr txBox="1"/>
          <p:nvPr/>
        </p:nvSpPr>
        <p:spPr>
          <a:xfrm>
            <a:off x="1295073" y="404664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课题背景分析</a:t>
            </a:r>
            <a:r>
              <a:rPr lang="en-US" altLang="zh-CN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课题来源</a:t>
            </a:r>
          </a:p>
        </p:txBody>
      </p:sp>
      <p:sp>
        <p:nvSpPr>
          <p:cNvPr id="40" name="箭头: 下 39">
            <a:extLst>
              <a:ext uri="{FF2B5EF4-FFF2-40B4-BE49-F238E27FC236}">
                <a16:creationId xmlns:a16="http://schemas.microsoft.com/office/drawing/2014/main" id="{FE7D213A-1C2D-4C21-94EE-35C62C363A3F}"/>
              </a:ext>
            </a:extLst>
          </p:cNvPr>
          <p:cNvSpPr/>
          <p:nvPr/>
        </p:nvSpPr>
        <p:spPr bwMode="auto">
          <a:xfrm>
            <a:off x="5756208" y="4108655"/>
            <a:ext cx="401953" cy="530709"/>
          </a:xfrm>
          <a:prstGeom prst="downArrow">
            <a:avLst>
              <a:gd name="adj1" fmla="val 32363"/>
              <a:gd name="adj2" fmla="val 58713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07A54C8-3447-47FF-8012-2D6293B273FD}"/>
              </a:ext>
            </a:extLst>
          </p:cNvPr>
          <p:cNvSpPr txBox="1"/>
          <p:nvPr/>
        </p:nvSpPr>
        <p:spPr>
          <a:xfrm>
            <a:off x="3421858" y="4757717"/>
            <a:ext cx="6693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急需大量</a:t>
            </a:r>
            <a:r>
              <a:rPr lang="en-US" altLang="zh-CN" dirty="0"/>
              <a:t>X</a:t>
            </a:r>
            <a:r>
              <a:rPr lang="zh-CN" altLang="en-US" dirty="0"/>
              <a:t>语言来描述物理模型</a:t>
            </a:r>
            <a:r>
              <a:rPr lang="zh-CN" altLang="en-US" dirty="0">
                <a:solidFill>
                  <a:srgbClr val="FF0000"/>
                </a:solidFill>
              </a:rPr>
              <a:t>验证</a:t>
            </a:r>
            <a:r>
              <a:rPr lang="zh-CN" altLang="en-US" dirty="0"/>
              <a:t>其</a:t>
            </a:r>
            <a:r>
              <a:rPr lang="en-US" altLang="zh-CN" dirty="0"/>
              <a:t>X</a:t>
            </a:r>
            <a:r>
              <a:rPr lang="zh-CN" altLang="en-US" dirty="0"/>
              <a:t>语言描述物理模型的</a:t>
            </a:r>
            <a:r>
              <a:rPr lang="zh-CN" altLang="en-US" dirty="0">
                <a:solidFill>
                  <a:srgbClr val="FF0000"/>
                </a:solidFill>
              </a:rPr>
              <a:t>完备性</a:t>
            </a:r>
            <a:r>
              <a:rPr lang="zh-CN" altLang="en-US" dirty="0"/>
              <a:t>、并</a:t>
            </a:r>
            <a:r>
              <a:rPr lang="zh-CN" altLang="en-US" dirty="0">
                <a:solidFill>
                  <a:srgbClr val="FF0000"/>
                </a:solidFill>
              </a:rPr>
              <a:t>完善</a:t>
            </a:r>
            <a:r>
              <a:rPr lang="en-US" altLang="zh-CN" dirty="0">
                <a:solidFill>
                  <a:srgbClr val="FF0000"/>
                </a:solidFill>
              </a:rPr>
              <a:t>X</a:t>
            </a:r>
            <a:r>
              <a:rPr lang="zh-CN" altLang="en-US" dirty="0">
                <a:solidFill>
                  <a:srgbClr val="FF0000"/>
                </a:solidFill>
              </a:rPr>
              <a:t>语言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8A3F93-36B3-4F7C-91D3-9A5CA51A7E52}"/>
              </a:ext>
            </a:extLst>
          </p:cNvPr>
          <p:cNvSpPr txBox="1"/>
          <p:nvPr/>
        </p:nvSpPr>
        <p:spPr>
          <a:xfrm>
            <a:off x="3428711" y="5032828"/>
            <a:ext cx="4601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急需大量</a:t>
            </a:r>
            <a:r>
              <a:rPr lang="en-US" altLang="zh-CN" dirty="0"/>
              <a:t>X</a:t>
            </a:r>
            <a:r>
              <a:rPr lang="zh-CN" altLang="en-US" dirty="0"/>
              <a:t>语言来描述物理模型完善解释器仿真器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0644FC7-CCC2-4A02-BEAA-660452143D86}"/>
              </a:ext>
            </a:extLst>
          </p:cNvPr>
          <p:cNvSpPr txBox="1"/>
          <p:nvPr/>
        </p:nvSpPr>
        <p:spPr>
          <a:xfrm>
            <a:off x="3421858" y="5328845"/>
            <a:ext cx="6549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构筑</a:t>
            </a:r>
            <a:r>
              <a:rPr lang="en-US" altLang="zh-CN" dirty="0"/>
              <a:t>X</a:t>
            </a:r>
            <a:r>
              <a:rPr lang="zh-CN" altLang="en-US" dirty="0"/>
              <a:t>语言物理模型库：机械模型库、电力模型库、流体模型库、力学模型库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27E1B67-FE66-4D5E-9ED5-76A8FEF8E30E}"/>
              </a:ext>
            </a:extLst>
          </p:cNvPr>
          <p:cNvSpPr/>
          <p:nvPr/>
        </p:nvSpPr>
        <p:spPr>
          <a:xfrm>
            <a:off x="3143672" y="1628800"/>
            <a:ext cx="1661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X</a:t>
            </a:r>
            <a:r>
              <a:rPr lang="zh-CN" altLang="en-US" sz="2000" dirty="0">
                <a:solidFill>
                  <a:srgbClr val="FF0000"/>
                </a:solidFill>
              </a:rPr>
              <a:t>开发现状：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51AA4C3-A0CD-4864-A800-A7DB0E44181B}"/>
              </a:ext>
            </a:extLst>
          </p:cNvPr>
          <p:cNvSpPr/>
          <p:nvPr/>
        </p:nvSpPr>
        <p:spPr>
          <a:xfrm>
            <a:off x="3072486" y="4404672"/>
            <a:ext cx="2869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X</a:t>
            </a:r>
            <a:r>
              <a:rPr lang="zh-CN" altLang="en-US" sz="2000" dirty="0">
                <a:solidFill>
                  <a:srgbClr val="FF0000"/>
                </a:solidFill>
              </a:rPr>
              <a:t>文本层面需求：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FF7428-7550-4052-BDC7-4A1400DAFDDA}"/>
              </a:ext>
            </a:extLst>
          </p:cNvPr>
          <p:cNvSpPr/>
          <p:nvPr/>
        </p:nvSpPr>
        <p:spPr bwMode="auto">
          <a:xfrm>
            <a:off x="5366074" y="1900547"/>
            <a:ext cx="1152128" cy="220810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4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55849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1"/>
  <p:tag name="KSO_WM_UNIT_ID" val="diagram20168789_4*l_h_i*1_1_1"/>
  <p:tag name="KSO_WM_UNIT_LAYERLEVEL" val="1_1_1"/>
  <p:tag name="KSO_WM_DIAGRAM_GROUP_CODE" val="l1-1"/>
  <p:tag name="KSO_WM_UNIT_FILL_FORE_SCHEMECOLOR_INDEX" val="13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1"/>
  <p:tag name="KSO_WM_UNIT_ID" val="diagram20168789_4*l_h_i*1_1_1"/>
  <p:tag name="KSO_WM_UNIT_LAYERLEVEL" val="1_1_1"/>
  <p:tag name="KSO_WM_DIAGRAM_GROUP_CODE" val="l1-1"/>
  <p:tag name="KSO_WM_UNIT_FILL_FORE_SCHEMECOLOR_INDEX" val="13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2"/>
  <p:tag name="KSO_WM_UNIT_ID" val="diagram20168789_4*l_h_i*1_1_2"/>
  <p:tag name="KSO_WM_UNIT_LAYERLEVEL" val="1_1_1"/>
  <p:tag name="KSO_WM_DIAGRAM_GROUP_CODE" val="l1-1"/>
  <p:tag name="KSO_WM_UNIT_FILL_FORE_SCHEMECOLOR_INDEX" val="5"/>
  <p:tag name="KSO_WM_UNIT_FILL_TYPE" val="1"/>
  <p:tag name="KSO_WM_UNIT_LINE_FORE_SCHEMECOLOR_INDEX" val="13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f"/>
  <p:tag name="KSO_WM_UNIT_INDEX" val="1_1_1"/>
  <p:tag name="KSO_WM_UNIT_LAYERLEVEL" val="1_1_1"/>
  <p:tag name="KSO_WM_UNIT_VALUE" val="42"/>
  <p:tag name="KSO_WM_UNIT_HIGHLIGHT" val="0"/>
  <p:tag name="KSO_WM_UNIT_COMPATIBLE" val="0"/>
  <p:tag name="KSO_WM_UNIT_CLEAR" val="0"/>
  <p:tag name="KSO_WM_UNIT_PRESET_TEXT_INDEX" val="4"/>
  <p:tag name="KSO_WM_UNIT_PRESET_TEXT_LEN" val="36"/>
  <p:tag name="KSO_WM_DIAGRAM_GROUP_CODE" val="l1-1"/>
  <p:tag name="KSO_WM_UNIT_ID" val="diagram20168789_4*l_h_f*1_1_1"/>
  <p:tag name="KSO_WM_UNIT_TEXT_FILL_FORE_SCHEMECOLOR_INDEX" val="14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1"/>
  <p:tag name="KSO_WM_UNIT_ID" val="diagram20168789_4*l_h_i*1_1_1"/>
  <p:tag name="KSO_WM_UNIT_LAYERLEVEL" val="1_1_1"/>
  <p:tag name="KSO_WM_DIAGRAM_GROUP_CODE" val="l1-1"/>
  <p:tag name="KSO_WM_UNIT_FILL_FORE_SCHEMECOLOR_INDEX" val="13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1"/>
  <p:tag name="KSO_WM_UNIT_ID" val="diagram20168789_4*l_h_i*1_1_1"/>
  <p:tag name="KSO_WM_UNIT_LAYERLEVEL" val="1_1_1"/>
  <p:tag name="KSO_WM_DIAGRAM_GROUP_CODE" val="l1-1"/>
  <p:tag name="KSO_WM_UNIT_FILL_FORE_SCHEMECOLOR_INDEX" val="13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1"/>
  <p:tag name="KSO_WM_UNIT_ID" val="diagram20168789_4*l_h_i*1_1_1"/>
  <p:tag name="KSO_WM_UNIT_LAYERLEVEL" val="1_1_1"/>
  <p:tag name="KSO_WM_DIAGRAM_GROUP_CODE" val="l1-1"/>
  <p:tag name="KSO_WM_UNIT_FILL_FORE_SCHEMECOLOR_INDEX" val="13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1"/>
  <p:tag name="KSO_WM_UNIT_ID" val="diagram20168789_4*l_h_i*1_1_1"/>
  <p:tag name="KSO_WM_UNIT_LAYERLEVEL" val="1_1_1"/>
  <p:tag name="KSO_WM_DIAGRAM_GROUP_CODE" val="l1-1"/>
  <p:tag name="KSO_WM_UNIT_FILL_FORE_SCHEMECOLOR_INDEX" val="13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65,&quot;width&quot;:710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499,&quot;width&quot;:6423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45,&quot;width&quot;:778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2"/>
  <p:tag name="KSO_WM_UNIT_ID" val="diagram20168789_4*l_h_i*1_1_2"/>
  <p:tag name="KSO_WM_UNIT_LAYERLEVEL" val="1_1_1"/>
  <p:tag name="KSO_WM_DIAGRAM_GROUP_CODE" val="l1-1"/>
  <p:tag name="KSO_WM_UNIT_FILL_FORE_SCHEMECOLOR_INDEX" val="5"/>
  <p:tag name="KSO_WM_UNIT_FILL_TYPE" val="1"/>
  <p:tag name="KSO_WM_UNIT_LINE_FORE_SCHEMECOLOR_INDEX" val="13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f"/>
  <p:tag name="KSO_WM_UNIT_INDEX" val="1_1_1"/>
  <p:tag name="KSO_WM_UNIT_LAYERLEVEL" val="1_1_1"/>
  <p:tag name="KSO_WM_UNIT_VALUE" val="42"/>
  <p:tag name="KSO_WM_UNIT_HIGHLIGHT" val="0"/>
  <p:tag name="KSO_WM_UNIT_COMPATIBLE" val="0"/>
  <p:tag name="KSO_WM_UNIT_CLEAR" val="0"/>
  <p:tag name="KSO_WM_UNIT_PRESET_TEXT_INDEX" val="4"/>
  <p:tag name="KSO_WM_UNIT_PRESET_TEXT_LEN" val="36"/>
  <p:tag name="KSO_WM_DIAGRAM_GROUP_CODE" val="l1-1"/>
  <p:tag name="KSO_WM_UNIT_ID" val="diagram20168789_4*l_h_f*1_1_1"/>
  <p:tag name="KSO_WM_UNIT_TEXT_FILL_FORE_SCHEMECOLOR_INDEX" val="14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1"/>
  <p:tag name="KSO_WM_UNIT_ID" val="diagram20168789_4*l_h_i*1_1_1"/>
  <p:tag name="KSO_WM_UNIT_LAYERLEVEL" val="1_1_1"/>
  <p:tag name="KSO_WM_DIAGRAM_GROUP_CODE" val="l1-1"/>
  <p:tag name="KSO_WM_UNIT_FILL_FORE_SCHEMECOLOR_INDEX" val="13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2"/>
  <p:tag name="KSO_WM_UNIT_ID" val="diagram20168789_4*l_h_i*1_1_2"/>
  <p:tag name="KSO_WM_UNIT_LAYERLEVEL" val="1_1_1"/>
  <p:tag name="KSO_WM_DIAGRAM_GROUP_CODE" val="l1-1"/>
  <p:tag name="KSO_WM_UNIT_FILL_FORE_SCHEMECOLOR_INDEX" val="5"/>
  <p:tag name="KSO_WM_UNIT_FILL_TYPE" val="1"/>
  <p:tag name="KSO_WM_UNIT_LINE_FORE_SCHEMECOLOR_INDEX" val="13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f"/>
  <p:tag name="KSO_WM_UNIT_INDEX" val="1_1_1"/>
  <p:tag name="KSO_WM_UNIT_LAYERLEVEL" val="1_1_1"/>
  <p:tag name="KSO_WM_UNIT_VALUE" val="42"/>
  <p:tag name="KSO_WM_UNIT_HIGHLIGHT" val="0"/>
  <p:tag name="KSO_WM_UNIT_COMPATIBLE" val="0"/>
  <p:tag name="KSO_WM_UNIT_CLEAR" val="0"/>
  <p:tag name="KSO_WM_UNIT_PRESET_TEXT_INDEX" val="4"/>
  <p:tag name="KSO_WM_UNIT_PRESET_TEXT_LEN" val="36"/>
  <p:tag name="KSO_WM_DIAGRAM_GROUP_CODE" val="l1-1"/>
  <p:tag name="KSO_WM_UNIT_ID" val="diagram20168789_4*l_h_f*1_1_1"/>
  <p:tag name="KSO_WM_UNIT_TEXT_FILL_FORE_SCHEMECOLOR_INDEX" val="14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1"/>
  <p:tag name="KSO_WM_UNIT_ID" val="diagram20168789_4*l_h_i*1_1_1"/>
  <p:tag name="KSO_WM_UNIT_LAYERLEVEL" val="1_1_1"/>
  <p:tag name="KSO_WM_DIAGRAM_GROUP_CODE" val="l1-1"/>
  <p:tag name="KSO_WM_UNIT_FILL_FORE_SCHEMECOLOR_INDEX" val="13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i"/>
  <p:tag name="KSO_WM_UNIT_INDEX" val="1_1_2"/>
  <p:tag name="KSO_WM_UNIT_ID" val="diagram20168789_4*l_h_i*1_1_2"/>
  <p:tag name="KSO_WM_UNIT_LAYERLEVEL" val="1_1_1"/>
  <p:tag name="KSO_WM_DIAGRAM_GROUP_CODE" val="l1-1"/>
  <p:tag name="KSO_WM_UNIT_FILL_FORE_SCHEMECOLOR_INDEX" val="5"/>
  <p:tag name="KSO_WM_UNIT_FILL_TYPE" val="1"/>
  <p:tag name="KSO_WM_UNIT_LINE_FORE_SCHEMECOLOR_INDEX" val="13"/>
  <p:tag name="KSO_WM_UNIT_LINE_FILL_TYPE" val="2"/>
  <p:tag name="KSO_WM_UNIT_TEXT_FILL_FORE_SCHEMECOLOR_INDEX" val="14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8789"/>
  <p:tag name="KSO_WM_UNIT_TYPE" val="l_h_f"/>
  <p:tag name="KSO_WM_UNIT_INDEX" val="1_1_1"/>
  <p:tag name="KSO_WM_UNIT_LAYERLEVEL" val="1_1_1"/>
  <p:tag name="KSO_WM_UNIT_VALUE" val="42"/>
  <p:tag name="KSO_WM_UNIT_HIGHLIGHT" val="0"/>
  <p:tag name="KSO_WM_UNIT_COMPATIBLE" val="0"/>
  <p:tag name="KSO_WM_UNIT_CLEAR" val="0"/>
  <p:tag name="KSO_WM_UNIT_PRESET_TEXT_INDEX" val="4"/>
  <p:tag name="KSO_WM_UNIT_PRESET_TEXT_LEN" val="36"/>
  <p:tag name="KSO_WM_DIAGRAM_GROUP_CODE" val="l1-1"/>
  <p:tag name="KSO_WM_UNIT_ID" val="diagram20168789_4*l_h_f*1_1_1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rfly">
  <a:themeElements>
    <a:clrScheme name="BUAA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自定义 1">
      <a:majorFont>
        <a:latin typeface="Times New Roman"/>
        <a:ea typeface="楷体"/>
        <a:cs typeface=""/>
      </a:majorFont>
      <a:minorFont>
        <a:latin typeface="Times New Roman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CC00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4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CC00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400" b="1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BUAA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A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AA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AA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A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A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A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52369</TotalTime>
  <Words>687</Words>
  <Application>Microsoft Office PowerPoint</Application>
  <PresentationFormat>宽屏</PresentationFormat>
  <Paragraphs>122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Microsoft YaHei</vt:lpstr>
      <vt:lpstr>Arial</vt:lpstr>
      <vt:lpstr>Segoe UI</vt:lpstr>
      <vt:lpstr>Times New Roman</vt:lpstr>
      <vt:lpstr>Wingdings</vt:lpstr>
      <vt:lpstr>黑体</vt:lpstr>
      <vt:lpstr>rfly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subject>low emission</dc:subject>
  <dc:creator>HP</dc:creator>
  <cp:lastModifiedBy>z c</cp:lastModifiedBy>
  <cp:revision>2286</cp:revision>
  <dcterms:created xsi:type="dcterms:W3CDTF">2015-06-25T03:57:47Z</dcterms:created>
  <dcterms:modified xsi:type="dcterms:W3CDTF">2021-07-02T04:32:45Z</dcterms:modified>
</cp:coreProperties>
</file>